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6" r:id="rId3"/>
    <p:sldId id="267" r:id="rId4"/>
    <p:sldId id="309" r:id="rId5"/>
    <p:sldId id="268" r:id="rId6"/>
    <p:sldId id="310" r:id="rId7"/>
    <p:sldId id="311" r:id="rId8"/>
    <p:sldId id="312" r:id="rId9"/>
    <p:sldId id="313" r:id="rId10"/>
    <p:sldId id="273" r:id="rId11"/>
    <p:sldId id="303" r:id="rId12"/>
    <p:sldId id="304" r:id="rId13"/>
    <p:sldId id="275" r:id="rId14"/>
    <p:sldId id="282" r:id="rId15"/>
    <p:sldId id="298" r:id="rId16"/>
    <p:sldId id="299" r:id="rId17"/>
    <p:sldId id="300" r:id="rId18"/>
    <p:sldId id="301" r:id="rId19"/>
    <p:sldId id="302" r:id="rId20"/>
    <p:sldId id="305" r:id="rId21"/>
    <p:sldId id="306" r:id="rId22"/>
    <p:sldId id="315" r:id="rId23"/>
    <p:sldId id="308" r:id="rId24"/>
    <p:sldId id="314" r:id="rId25"/>
    <p:sldId id="26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030A3-273B-45B0-AE66-64652A064EF5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64410-7DCE-462D-A58D-991FA5206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BD5D-2A53-4AFF-BBBA-072C50AE5BA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A2CB-6225-4A1F-98EE-8D24959450D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EF02-B750-451C-8DEC-90FA1434A46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87A2-8CD6-4C9A-9911-064C93E7217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684E-CCDA-49D0-A8A3-C4B97EDF222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B2B1-359B-4859-87C2-80E0EA56554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C904-A53C-4467-9216-43DCF5C8AA26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7838-2DA8-4B92-AECC-6325F033EEB2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8960-1047-47CB-9F05-7D89C09DC7C6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EAE94-4776-4540-8CE2-110BF70CA49E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1FBE-52FB-4E74-82F4-9CDB950BD55E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1FCC3-F666-4C36-99B3-0BCDD092098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References: Journal articles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Your reference list should appear at the end of your paper.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 the information necessary for a reader </a:t>
            </a:r>
            <a:r>
              <a:rPr lang="en-US" dirty="0" smtClean="0"/>
              <a:t>to find any </a:t>
            </a:r>
            <a:r>
              <a:rPr lang="en-US" dirty="0"/>
              <a:t>source you cite in </a:t>
            </a:r>
            <a:r>
              <a:rPr lang="en-US" dirty="0" smtClean="0"/>
              <a:t>your paper.</a:t>
            </a:r>
          </a:p>
          <a:p>
            <a:r>
              <a:rPr lang="en-US" dirty="0" smtClean="0"/>
              <a:t>Each </a:t>
            </a:r>
            <a:r>
              <a:rPr lang="en-US" dirty="0"/>
              <a:t>source you cite in the paper must appear in your reference list; </a:t>
            </a:r>
            <a:r>
              <a:rPr lang="en-US" dirty="0" smtClean="0"/>
              <a:t>AND </a:t>
            </a:r>
            <a:r>
              <a:rPr lang="en-US" dirty="0"/>
              <a:t>each </a:t>
            </a:r>
            <a:r>
              <a:rPr lang="en-US" dirty="0" smtClean="0"/>
              <a:t>source </a:t>
            </a:r>
            <a:r>
              <a:rPr lang="en-US" dirty="0"/>
              <a:t>in the reference list must be cited in your text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0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references should begin on a new page separate from the text of the </a:t>
            </a:r>
            <a:r>
              <a:rPr lang="en-US" dirty="0" smtClean="0"/>
              <a:t>essay.  Label </a:t>
            </a:r>
            <a:r>
              <a:rPr lang="en-US" dirty="0"/>
              <a:t>this page </a:t>
            </a:r>
            <a:r>
              <a:rPr lang="en-US" dirty="0" smtClean="0">
                <a:solidFill>
                  <a:srgbClr val="FFFF00"/>
                </a:solidFill>
              </a:rPr>
              <a:t>References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/>
              <a:t>centered at the top of the page </a:t>
            </a:r>
            <a:r>
              <a:rPr lang="en-US" dirty="0" smtClean="0"/>
              <a:t>in bold (do not underline</a:t>
            </a:r>
            <a:r>
              <a:rPr lang="en-US" dirty="0"/>
              <a:t>, or use quotation marks for the title). </a:t>
            </a:r>
            <a:endParaRPr lang="en-US" dirty="0" smtClean="0"/>
          </a:p>
          <a:p>
            <a:r>
              <a:rPr lang="en-US" dirty="0" smtClean="0"/>
              <a:t>Do NOT call this page a “Works Cited,” “Bibliography,” or any other title.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5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 </a:t>
            </a:r>
            <a:r>
              <a:rPr lang="en-US" dirty="0"/>
              <a:t>text </a:t>
            </a:r>
            <a:r>
              <a:rPr lang="en-US" dirty="0" smtClean="0"/>
              <a:t>in your references should </a:t>
            </a:r>
            <a:r>
              <a:rPr lang="en-US" dirty="0"/>
              <a:t>be double-spaced just like the rest of your </a:t>
            </a:r>
            <a:r>
              <a:rPr lang="en-US" dirty="0" smtClean="0"/>
              <a:t>paper.</a:t>
            </a:r>
          </a:p>
          <a:p>
            <a:r>
              <a:rPr lang="en-US" dirty="0" smtClean="0"/>
              <a:t>Your reference page should be alphabetized by the last name of the first author of each item.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</a:t>
            </a:r>
            <a:r>
              <a:rPr lang="en-US" dirty="0"/>
              <a:t>lines after the first line of each entry </a:t>
            </a:r>
            <a:r>
              <a:rPr lang="en-US" dirty="0" smtClean="0"/>
              <a:t>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your reference </a:t>
            </a:r>
            <a:r>
              <a:rPr lang="en-US" dirty="0"/>
              <a:t>list should be indented </a:t>
            </a:r>
            <a:r>
              <a:rPr lang="en-US" dirty="0" smtClean="0"/>
              <a:t>one-	half </a:t>
            </a:r>
            <a:r>
              <a:rPr lang="en-US" dirty="0"/>
              <a:t>inch </a:t>
            </a:r>
            <a:r>
              <a:rPr lang="en-US" dirty="0" smtClean="0"/>
              <a:t>from </a:t>
            </a:r>
            <a:r>
              <a:rPr lang="en-US" dirty="0"/>
              <a:t>the left margin. This is called </a:t>
            </a:r>
            <a:r>
              <a:rPr lang="en-US" dirty="0" smtClean="0"/>
              <a:t>	</a:t>
            </a:r>
            <a:r>
              <a:rPr lang="en-US" u="sng" dirty="0" smtClean="0"/>
              <a:t>hanging indentation</a:t>
            </a:r>
            <a:r>
              <a:rPr lang="en-US" dirty="0" smtClean="0"/>
              <a:t>. This last bullet point 	contains a hanging indentation.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6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journal articles in psychology have multiple authors.  Here is how you would format a journal article in your references: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Tran, N., &amp; </a:t>
            </a:r>
            <a:r>
              <a:rPr lang="en-US" dirty="0" err="1">
                <a:solidFill>
                  <a:srgbClr val="FFFF00"/>
                </a:solidFill>
              </a:rPr>
              <a:t>Birman</a:t>
            </a:r>
            <a:r>
              <a:rPr lang="en-US" dirty="0">
                <a:solidFill>
                  <a:srgbClr val="FFFF00"/>
                </a:solidFill>
              </a:rPr>
              <a:t>, D. (2010). Questioning the </a:t>
            </a:r>
            <a:r>
              <a:rPr lang="en-US" dirty="0" smtClean="0">
                <a:solidFill>
                  <a:srgbClr val="FFFF00"/>
                </a:solidFill>
              </a:rPr>
              <a:t>	model </a:t>
            </a:r>
            <a:r>
              <a:rPr lang="en-US" dirty="0">
                <a:solidFill>
                  <a:srgbClr val="FFFF00"/>
                </a:solidFill>
              </a:rPr>
              <a:t>minority: Studies of Asian American </a:t>
            </a:r>
            <a:r>
              <a:rPr lang="en-US" dirty="0" smtClean="0">
                <a:solidFill>
                  <a:srgbClr val="FFFF00"/>
                </a:solidFill>
              </a:rPr>
              <a:t>	academic </a:t>
            </a:r>
            <a:r>
              <a:rPr lang="en-US" dirty="0">
                <a:solidFill>
                  <a:srgbClr val="FFFF00"/>
                </a:solidFill>
              </a:rPr>
              <a:t>performance. </a:t>
            </a:r>
            <a:r>
              <a:rPr lang="en-US" i="1" dirty="0">
                <a:solidFill>
                  <a:srgbClr val="FFFF00"/>
                </a:solidFill>
              </a:rPr>
              <a:t>Asian American </a:t>
            </a:r>
            <a:r>
              <a:rPr lang="en-US" i="1" dirty="0" smtClean="0">
                <a:solidFill>
                  <a:srgbClr val="FFFF00"/>
                </a:solidFill>
              </a:rPr>
              <a:t>	Journal </a:t>
            </a:r>
            <a:r>
              <a:rPr lang="en-US" i="1" dirty="0">
                <a:solidFill>
                  <a:srgbClr val="FFFF00"/>
                </a:solidFill>
              </a:rPr>
              <a:t>o</a:t>
            </a:r>
            <a:r>
              <a:rPr lang="en-US" i="1" dirty="0" smtClean="0">
                <a:solidFill>
                  <a:srgbClr val="FFFF00"/>
                </a:solidFill>
              </a:rPr>
              <a:t>f </a:t>
            </a:r>
            <a:r>
              <a:rPr lang="en-US" i="1" dirty="0">
                <a:solidFill>
                  <a:srgbClr val="FFFF00"/>
                </a:solidFill>
              </a:rPr>
              <a:t>Psychology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i="1" dirty="0">
                <a:solidFill>
                  <a:srgbClr val="FFFF00"/>
                </a:solidFill>
              </a:rPr>
              <a:t>1</a:t>
            </a:r>
            <a:r>
              <a:rPr lang="en-US" dirty="0">
                <a:solidFill>
                  <a:srgbClr val="FFFF00"/>
                </a:solidFill>
              </a:rPr>
              <a:t>(2), 106-118. </a:t>
            </a:r>
            <a:r>
              <a:rPr lang="en-US" dirty="0" smtClean="0">
                <a:solidFill>
                  <a:srgbClr val="FFFF00"/>
                </a:solidFill>
              </a:rPr>
              <a:t>	doi:10.1037/a0019965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let’s look at each part of the reference: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FF00"/>
                </a:solidFill>
              </a:rPr>
              <a:t>Tran</a:t>
            </a:r>
            <a:r>
              <a:rPr lang="en-US" sz="2600" dirty="0">
                <a:solidFill>
                  <a:srgbClr val="FFFF00"/>
                </a:solidFill>
              </a:rPr>
              <a:t>, N., &amp; </a:t>
            </a:r>
            <a:r>
              <a:rPr lang="en-US" sz="2600" dirty="0" err="1">
                <a:solidFill>
                  <a:srgbClr val="FFFF00"/>
                </a:solidFill>
              </a:rPr>
              <a:t>Birman</a:t>
            </a:r>
            <a:r>
              <a:rPr lang="en-US" sz="2600" dirty="0">
                <a:solidFill>
                  <a:srgbClr val="FFFF00"/>
                </a:solidFill>
              </a:rPr>
              <a:t>, D. </a:t>
            </a:r>
            <a:r>
              <a:rPr lang="en-US" sz="2600" dirty="0"/>
              <a:t>(2010). Questioning the </a:t>
            </a:r>
            <a:r>
              <a:rPr lang="en-US" sz="2600" dirty="0" smtClean="0"/>
              <a:t>model minority</a:t>
            </a:r>
            <a:r>
              <a:rPr lang="en-US" sz="2600" dirty="0"/>
              <a:t>: </a:t>
            </a:r>
            <a:r>
              <a:rPr lang="en-US" sz="2600" dirty="0" smtClean="0"/>
              <a:t>	Studies </a:t>
            </a:r>
            <a:r>
              <a:rPr lang="en-US" sz="2600" dirty="0"/>
              <a:t>of Asian American </a:t>
            </a:r>
            <a:r>
              <a:rPr lang="en-US" sz="2600" dirty="0" smtClean="0"/>
              <a:t>academic 	performance</a:t>
            </a:r>
            <a:r>
              <a:rPr lang="en-US" sz="2600" dirty="0"/>
              <a:t>. </a:t>
            </a:r>
            <a:r>
              <a:rPr lang="en-US" sz="2600" i="1" dirty="0"/>
              <a:t>Asian </a:t>
            </a:r>
            <a:r>
              <a:rPr lang="en-US" sz="2600" i="1" dirty="0" smtClean="0"/>
              <a:t>	American Journal </a:t>
            </a:r>
            <a:r>
              <a:rPr lang="en-US" sz="2600" i="1" dirty="0"/>
              <a:t>o</a:t>
            </a:r>
            <a:r>
              <a:rPr lang="en-US" sz="2600" i="1" dirty="0" smtClean="0"/>
              <a:t>f Psychology</a:t>
            </a:r>
            <a:r>
              <a:rPr lang="en-US" sz="2600" dirty="0"/>
              <a:t>, </a:t>
            </a:r>
            <a:r>
              <a:rPr lang="en-US" sz="2600" i="1" dirty="0"/>
              <a:t>1</a:t>
            </a:r>
            <a:r>
              <a:rPr lang="en-US" sz="2600" dirty="0"/>
              <a:t>(2), 106-118. </a:t>
            </a:r>
            <a:r>
              <a:rPr lang="en-US" sz="2600" dirty="0" smtClean="0"/>
              <a:t>	doi:10.1037/a0019965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authors’ names appear last name, followed by a comma, and the </a:t>
            </a:r>
            <a:r>
              <a:rPr lang="en-US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authors’ first initial, NOT their full first name.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names appear in the order listed on the article (not alphabetized).  This is because the order of the authors has meaning in psychology.</a:t>
            </a:r>
          </a:p>
          <a:p>
            <a:r>
              <a:rPr lang="en-US" sz="2800" dirty="0" smtClean="0"/>
              <a:t>If an author lists </a:t>
            </a:r>
            <a:r>
              <a:rPr lang="en-US" sz="2800" dirty="0"/>
              <a:t>two initials, insert a space between the period and the second initial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names are separated by an ampersand (&amp;), NOT the word “and.”</a:t>
            </a:r>
          </a:p>
          <a:p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Tran, N., &amp; </a:t>
            </a:r>
            <a:r>
              <a:rPr lang="en-US" sz="2400" dirty="0" err="1"/>
              <a:t>Birman</a:t>
            </a:r>
            <a:r>
              <a:rPr lang="en-US" sz="2400" dirty="0"/>
              <a:t>, D. </a:t>
            </a:r>
            <a:r>
              <a:rPr lang="en-US" sz="2400" dirty="0">
                <a:solidFill>
                  <a:srgbClr val="FFFF00"/>
                </a:solidFill>
              </a:rPr>
              <a:t>(2010). </a:t>
            </a:r>
            <a:r>
              <a:rPr lang="en-US" sz="2400" dirty="0"/>
              <a:t>Questioning the model minority: 	Studies of Asian American academic 	performance. </a:t>
            </a:r>
            <a:r>
              <a:rPr lang="en-US" sz="2400" i="1" dirty="0"/>
              <a:t>Asian 	American Journal </a:t>
            </a:r>
            <a:r>
              <a:rPr lang="en-US" sz="2400" i="1" dirty="0" smtClean="0"/>
              <a:t>of </a:t>
            </a:r>
            <a:r>
              <a:rPr lang="en-US" sz="2400" i="1" dirty="0"/>
              <a:t>Psychology</a:t>
            </a:r>
            <a:r>
              <a:rPr lang="en-US" sz="2400" dirty="0"/>
              <a:t>, </a:t>
            </a:r>
            <a:r>
              <a:rPr lang="en-US" sz="2400" i="1" dirty="0"/>
              <a:t>1</a:t>
            </a:r>
            <a:r>
              <a:rPr lang="en-US" sz="2400" dirty="0"/>
              <a:t>(2), 106-118. 	doi:10.1037/a0019965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year of publication of the article appears after the authors in parentheses, followed by a period.</a:t>
            </a:r>
            <a:endParaRPr lang="en-US" sz="28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issue, volume number, month, and page numbers do NOT appear here, but later, after the article and volume title.  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Article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/>
              <a:t>Tran, N., &amp; </a:t>
            </a:r>
            <a:r>
              <a:rPr lang="en-US" sz="2600" dirty="0" err="1"/>
              <a:t>Birman</a:t>
            </a:r>
            <a:r>
              <a:rPr lang="en-US" sz="2600" dirty="0"/>
              <a:t>, D. (2010). </a:t>
            </a:r>
            <a:r>
              <a:rPr lang="en-US" sz="2600" dirty="0">
                <a:solidFill>
                  <a:srgbClr val="FFFF00"/>
                </a:solidFill>
              </a:rPr>
              <a:t>Questioning the model minority: 	Studies of Asian American academic </a:t>
            </a:r>
            <a:r>
              <a:rPr lang="en-US" sz="2600" dirty="0" smtClean="0">
                <a:solidFill>
                  <a:srgbClr val="FFFF00"/>
                </a:solidFill>
              </a:rPr>
              <a:t>performance</a:t>
            </a:r>
            <a:r>
              <a:rPr lang="en-US" sz="2600" dirty="0">
                <a:solidFill>
                  <a:srgbClr val="FFFF00"/>
                </a:solidFill>
              </a:rPr>
              <a:t>.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i="1" dirty="0"/>
              <a:t>Asian 	American Journal </a:t>
            </a:r>
            <a:r>
              <a:rPr lang="en-US" sz="2600" i="1" dirty="0" smtClean="0"/>
              <a:t>of </a:t>
            </a:r>
            <a:r>
              <a:rPr lang="en-US" sz="2600" i="1" dirty="0"/>
              <a:t>Psychology</a:t>
            </a:r>
            <a:r>
              <a:rPr lang="en-US" sz="2600" dirty="0"/>
              <a:t>, </a:t>
            </a:r>
            <a:r>
              <a:rPr lang="en-US" sz="2600" i="1" dirty="0"/>
              <a:t>1</a:t>
            </a:r>
            <a:r>
              <a:rPr lang="en-US" sz="2600" dirty="0"/>
              <a:t>(2), 106-118. 	doi:10.1037/a0019965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article appears after the year.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Journal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Tran, N., &amp; </a:t>
            </a:r>
            <a:r>
              <a:rPr lang="en-US" sz="2400" dirty="0" err="1"/>
              <a:t>Birman</a:t>
            </a:r>
            <a:r>
              <a:rPr lang="en-US" sz="2400" dirty="0"/>
              <a:t>, D. (2010). Questioning the model minority: 	Studies </a:t>
            </a:r>
            <a:r>
              <a:rPr lang="en-US" sz="2400" dirty="0" smtClean="0"/>
              <a:t>	of </a:t>
            </a:r>
            <a:r>
              <a:rPr lang="en-US" sz="2400" dirty="0"/>
              <a:t>Asian American academic </a:t>
            </a:r>
            <a:r>
              <a:rPr lang="en-US" sz="2400" dirty="0" smtClean="0"/>
              <a:t>performance</a:t>
            </a:r>
            <a:r>
              <a:rPr lang="en-US" sz="2400" dirty="0"/>
              <a:t>. </a:t>
            </a:r>
            <a:r>
              <a:rPr lang="en-US" sz="2400" i="1" dirty="0">
                <a:solidFill>
                  <a:srgbClr val="FFFF00"/>
                </a:solidFill>
              </a:rPr>
              <a:t>Asian </a:t>
            </a:r>
            <a:r>
              <a:rPr lang="en-US" sz="2400" i="1" dirty="0" smtClean="0">
                <a:solidFill>
                  <a:srgbClr val="FFFF00"/>
                </a:solidFill>
              </a:rPr>
              <a:t>American </a:t>
            </a:r>
            <a:r>
              <a:rPr lang="en-US" sz="2400" i="1" dirty="0">
                <a:solidFill>
                  <a:srgbClr val="FFFF00"/>
                </a:solidFill>
              </a:rPr>
              <a:t>Journal </a:t>
            </a:r>
            <a:r>
              <a:rPr lang="en-US" sz="2400" i="1" dirty="0" smtClean="0">
                <a:solidFill>
                  <a:srgbClr val="FFFF00"/>
                </a:solidFill>
              </a:rPr>
              <a:t>	of </a:t>
            </a:r>
            <a:r>
              <a:rPr lang="en-US" sz="2400" i="1" dirty="0">
                <a:solidFill>
                  <a:srgbClr val="FFFF00"/>
                </a:solidFill>
              </a:rPr>
              <a:t>Psychology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i="1" dirty="0"/>
              <a:t>1</a:t>
            </a:r>
            <a:r>
              <a:rPr lang="en-US" sz="2400" dirty="0"/>
              <a:t>(2), 106-118. 	doi:10.1037/a0019965</a:t>
            </a:r>
          </a:p>
          <a:p>
            <a:r>
              <a:rPr lang="en-US" sz="2800" dirty="0" smtClean="0"/>
              <a:t>The title of the journal appears after the title of the article, and is in </a:t>
            </a:r>
            <a:r>
              <a:rPr lang="en-US" sz="2800" i="1" dirty="0" smtClean="0"/>
              <a:t>italics </a:t>
            </a:r>
            <a:r>
              <a:rPr lang="en-US" sz="2800" dirty="0" smtClean="0"/>
              <a:t>without any abbreviations.</a:t>
            </a:r>
          </a:p>
          <a:p>
            <a:r>
              <a:rPr lang="en-US" sz="2800" dirty="0" smtClean="0"/>
              <a:t>The first letter of each word in the title is capitalized (except for “of,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“and,” or “the”)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Always spell out the word “and” unless the journal uses the ampersand (&amp;) in the title.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journal title is followed by a comma, where the volume and issue numbers come next.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publisher’s name and location do NOT appear here.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Notes on the example: Volume &amp;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Tran, N., &amp; </a:t>
            </a:r>
            <a:r>
              <a:rPr lang="en-US" sz="2400" dirty="0" err="1"/>
              <a:t>Birman</a:t>
            </a:r>
            <a:r>
              <a:rPr lang="en-US" sz="2400" dirty="0"/>
              <a:t>, D. (2010). Questioning the model minority: 	Studies of Asian American academic 	performance. </a:t>
            </a:r>
            <a:r>
              <a:rPr lang="en-US" sz="2400" i="1" dirty="0"/>
              <a:t>Asian 	American Journal </a:t>
            </a:r>
            <a:r>
              <a:rPr lang="en-US" sz="2400" i="1" dirty="0" smtClean="0"/>
              <a:t>of </a:t>
            </a:r>
            <a:r>
              <a:rPr lang="en-US" sz="2400" i="1" dirty="0"/>
              <a:t>Psychology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FFFF00"/>
                </a:solidFill>
              </a:rPr>
              <a:t>1</a:t>
            </a:r>
            <a:r>
              <a:rPr lang="en-US" sz="2400" dirty="0">
                <a:solidFill>
                  <a:srgbClr val="FFFF00"/>
                </a:solidFill>
              </a:rPr>
              <a:t>(2), </a:t>
            </a:r>
            <a:r>
              <a:rPr lang="en-US" sz="2400" dirty="0"/>
              <a:t>106-118. 	doi:10.1037/a0019965</a:t>
            </a:r>
          </a:p>
          <a:p>
            <a:r>
              <a:rPr lang="en-US" sz="2800" dirty="0" smtClean="0"/>
              <a:t>The volume of the journal appears after the journal title and is in </a:t>
            </a:r>
            <a:r>
              <a:rPr lang="en-US" sz="2800" i="1" dirty="0" smtClean="0"/>
              <a:t>italics.</a:t>
            </a:r>
          </a:p>
          <a:p>
            <a:r>
              <a:rPr lang="en-US" sz="2800" dirty="0" smtClean="0"/>
              <a:t>Do NOT use the word “volume” or “Vol.” before the number.</a:t>
            </a:r>
          </a:p>
          <a:p>
            <a:r>
              <a:rPr lang="en-US" sz="2800" dirty="0" smtClean="0"/>
              <a:t>The journal issue number appears after the volume number in parentheses and is NOT in italics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issue number is followed by a comma, where the page numbers will come next.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Pages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Tran, N., &amp; </a:t>
            </a:r>
            <a:r>
              <a:rPr lang="en-US" sz="2400" dirty="0" err="1"/>
              <a:t>Birman</a:t>
            </a:r>
            <a:r>
              <a:rPr lang="en-US" sz="2400" dirty="0"/>
              <a:t>, D. (2010). Questioning the model minority: 	Studies of Asian American academic 	performance. </a:t>
            </a:r>
            <a:r>
              <a:rPr lang="en-US" sz="2400" i="1" dirty="0"/>
              <a:t>Asian 	American Journal of Psychology</a:t>
            </a:r>
            <a:r>
              <a:rPr lang="en-US" sz="2400" dirty="0"/>
              <a:t>, </a:t>
            </a:r>
            <a:r>
              <a:rPr lang="en-US" sz="2400" i="1" dirty="0"/>
              <a:t>1</a:t>
            </a:r>
            <a:r>
              <a:rPr lang="en-US" sz="2400" dirty="0"/>
              <a:t>(2), </a:t>
            </a:r>
            <a:r>
              <a:rPr lang="en-US" sz="2400" dirty="0">
                <a:solidFill>
                  <a:srgbClr val="FFFF00"/>
                </a:solidFill>
              </a:rPr>
              <a:t>106-118.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	doi:10.1037/a0019965</a:t>
            </a:r>
          </a:p>
          <a:p>
            <a:r>
              <a:rPr lang="en-US" sz="2800" dirty="0" smtClean="0"/>
              <a:t>The first and last page numbers of the article appear after the issue number.</a:t>
            </a:r>
            <a:endParaRPr lang="en-US" sz="2800" i="1" dirty="0" smtClean="0"/>
          </a:p>
          <a:p>
            <a:r>
              <a:rPr lang="en-US" sz="2800" dirty="0" smtClean="0"/>
              <a:t>Do NOT use the word “pages,” “</a:t>
            </a:r>
            <a:r>
              <a:rPr lang="en-US" sz="2800" dirty="0" err="1" smtClean="0"/>
              <a:t>pp</a:t>
            </a:r>
            <a:r>
              <a:rPr lang="en-US" sz="2800" dirty="0" smtClean="0"/>
              <a:t>,” “</a:t>
            </a:r>
            <a:r>
              <a:rPr lang="en-US" sz="2800" dirty="0" err="1" smtClean="0"/>
              <a:t>pgs</a:t>
            </a:r>
            <a:r>
              <a:rPr lang="en-US" sz="2800" dirty="0" smtClean="0"/>
              <a:t>,” or any other phrase before the numbers.</a:t>
            </a:r>
          </a:p>
          <a:p>
            <a:r>
              <a:rPr lang="en-US" sz="2800" dirty="0" smtClean="0"/>
              <a:t>The page numbers end with a period.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Difference between a citation and a reference</a:t>
            </a:r>
          </a:p>
          <a:p>
            <a:r>
              <a:rPr lang="en-US" dirty="0"/>
              <a:t>3</a:t>
            </a:r>
            <a:r>
              <a:rPr lang="en-US" dirty="0" smtClean="0"/>
              <a:t>) Why we reference</a:t>
            </a:r>
          </a:p>
          <a:p>
            <a:r>
              <a:rPr lang="en-US" dirty="0"/>
              <a:t>4</a:t>
            </a:r>
            <a:r>
              <a:rPr lang="en-US" dirty="0" smtClean="0"/>
              <a:t>) Example of why we cite</a:t>
            </a:r>
          </a:p>
          <a:p>
            <a:r>
              <a:rPr lang="en-US" dirty="0"/>
              <a:t>5</a:t>
            </a:r>
            <a:r>
              <a:rPr lang="en-US" dirty="0" smtClean="0"/>
              <a:t>) Basic rules of references</a:t>
            </a:r>
          </a:p>
          <a:p>
            <a:r>
              <a:rPr lang="en-US" dirty="0"/>
              <a:t>6</a:t>
            </a:r>
            <a:r>
              <a:rPr lang="en-US" dirty="0" smtClean="0"/>
              <a:t>) Example of a reference</a:t>
            </a:r>
          </a:p>
          <a:p>
            <a:r>
              <a:rPr lang="en-US" dirty="0"/>
              <a:t>7</a:t>
            </a:r>
            <a:r>
              <a:rPr lang="en-US" dirty="0" smtClean="0"/>
              <a:t>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DOI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Tran, N., &amp; </a:t>
            </a:r>
            <a:r>
              <a:rPr lang="en-US" sz="2400" dirty="0" err="1"/>
              <a:t>Birman</a:t>
            </a:r>
            <a:r>
              <a:rPr lang="en-US" sz="2400" dirty="0"/>
              <a:t>, D. (2010). Questioning the model minority: 	Studies of Asian American academic 	performance. </a:t>
            </a:r>
            <a:r>
              <a:rPr lang="en-US" sz="2400" i="1" dirty="0"/>
              <a:t>Asian 	American Journal of Psychology</a:t>
            </a:r>
            <a:r>
              <a:rPr lang="en-US" sz="2400" dirty="0"/>
              <a:t>, </a:t>
            </a:r>
            <a:r>
              <a:rPr lang="en-US" sz="2400" i="1" dirty="0"/>
              <a:t>1</a:t>
            </a:r>
            <a:r>
              <a:rPr lang="en-US" sz="2400" dirty="0"/>
              <a:t>(2), 106-118. 	</a:t>
            </a:r>
            <a:r>
              <a:rPr lang="en-US" sz="2400" dirty="0">
                <a:solidFill>
                  <a:srgbClr val="FFFF00"/>
                </a:solidFill>
              </a:rPr>
              <a:t>doi:10.1037/a0019965</a:t>
            </a:r>
          </a:p>
          <a:p>
            <a:r>
              <a:rPr lang="en-US" sz="2600" dirty="0" smtClean="0"/>
              <a:t>When using an article from a scholarly online journal article, you must provide information about its digital location.</a:t>
            </a:r>
          </a:p>
          <a:p>
            <a:r>
              <a:rPr lang="en-US" sz="2600" dirty="0" smtClean="0"/>
              <a:t>DOI stands for Digital </a:t>
            </a:r>
            <a:r>
              <a:rPr lang="en-US" sz="2600" dirty="0"/>
              <a:t>Object </a:t>
            </a:r>
            <a:r>
              <a:rPr lang="en-US" sz="2600" dirty="0" smtClean="0"/>
              <a:t>Identifier.  It is unique to your article, begins with a 10 and a long string of letters and numbers with a slash. </a:t>
            </a:r>
          </a:p>
          <a:p>
            <a:r>
              <a:rPr lang="en-US" sz="2600" dirty="0" smtClean="0"/>
              <a:t>This number can be found on the first page of the article and </a:t>
            </a:r>
            <a:r>
              <a:rPr lang="en-US" sz="2600" dirty="0" err="1" smtClean="0"/>
              <a:t>PsycINFO</a:t>
            </a:r>
            <a:r>
              <a:rPr lang="en-US" sz="2600" dirty="0" smtClean="0"/>
              <a:t> will also provide it in its automatic citation.</a:t>
            </a:r>
          </a:p>
          <a:p>
            <a:r>
              <a:rPr lang="en-US" sz="2600" dirty="0" smtClean="0"/>
              <a:t>The letters  </a:t>
            </a:r>
            <a:r>
              <a:rPr lang="en-US" sz="2600" dirty="0" err="1" smtClean="0">
                <a:solidFill>
                  <a:srgbClr val="FFFF00"/>
                </a:solidFill>
              </a:rPr>
              <a:t>doi</a:t>
            </a:r>
            <a:r>
              <a:rPr lang="en-US" sz="2600" dirty="0" smtClean="0">
                <a:solidFill>
                  <a:srgbClr val="FFFF00"/>
                </a:solidFill>
              </a:rPr>
              <a:t> </a:t>
            </a:r>
            <a:r>
              <a:rPr lang="en-US" sz="2600" dirty="0" smtClean="0"/>
              <a:t>appear, followed by a colon and the number.</a:t>
            </a:r>
            <a:endParaRPr lang="en-US" sz="2600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92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McCabe</a:t>
            </a:r>
            <a:r>
              <a:rPr lang="en-US" sz="2800" dirty="0"/>
              <a:t>, A., </a:t>
            </a:r>
            <a:r>
              <a:rPr lang="en-US" sz="2800" dirty="0" err="1"/>
              <a:t>Boccia</a:t>
            </a:r>
            <a:r>
              <a:rPr lang="en-US" sz="2800" dirty="0"/>
              <a:t>, J., Bennett, M., Lyman, N., &amp; </a:t>
            </a:r>
            <a:r>
              <a:rPr lang="en-US" sz="2800" dirty="0" smtClean="0"/>
              <a:t>	Hagen</a:t>
            </a:r>
            <a:r>
              <a:rPr lang="en-US" sz="2800" dirty="0"/>
              <a:t>, R. (2009). Improving oral language and </a:t>
            </a:r>
            <a:r>
              <a:rPr lang="en-US" sz="2800" dirty="0" smtClean="0"/>
              <a:t>	literacy </a:t>
            </a:r>
            <a:r>
              <a:rPr lang="en-US" sz="2800" dirty="0"/>
              <a:t>skills in preschool children from </a:t>
            </a:r>
            <a:r>
              <a:rPr lang="en-US" sz="2800" dirty="0" smtClean="0"/>
              <a:t>	disadvantaged </a:t>
            </a:r>
            <a:r>
              <a:rPr lang="en-US" sz="2800" dirty="0"/>
              <a:t>backgrounds: Remembering, </a:t>
            </a:r>
            <a:r>
              <a:rPr lang="en-US" sz="2800" dirty="0" smtClean="0"/>
              <a:t>	writing</a:t>
            </a:r>
            <a:r>
              <a:rPr lang="en-US" sz="2800" dirty="0"/>
              <a:t>, reading (RWR). </a:t>
            </a:r>
            <a:r>
              <a:rPr lang="en-US" sz="2800" i="1" dirty="0"/>
              <a:t>Imagination, Cognition </a:t>
            </a:r>
            <a:r>
              <a:rPr lang="en-US" sz="2800" i="1" dirty="0" smtClean="0"/>
              <a:t>	and </a:t>
            </a:r>
            <a:r>
              <a:rPr lang="en-US" sz="2800" i="1" dirty="0"/>
              <a:t>Personality</a:t>
            </a:r>
            <a:r>
              <a:rPr lang="en-US" sz="2800" dirty="0"/>
              <a:t>, </a:t>
            </a:r>
            <a:r>
              <a:rPr lang="en-US" sz="2800" i="1" dirty="0"/>
              <a:t>29</a:t>
            </a:r>
            <a:r>
              <a:rPr lang="en-US" sz="2800" dirty="0"/>
              <a:t>(4), 363-390. </a:t>
            </a:r>
            <a:r>
              <a:rPr lang="en-US" sz="2800" dirty="0" smtClean="0"/>
              <a:t>	doi:10.2190/IC.29.4.f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77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err="1"/>
              <a:t>Mulvey</a:t>
            </a:r>
            <a:r>
              <a:rPr lang="en-US" sz="2800" dirty="0"/>
              <a:t>, A., &amp; </a:t>
            </a:r>
            <a:r>
              <a:rPr lang="en-US" sz="2800" dirty="0" err="1"/>
              <a:t>Mandell</a:t>
            </a:r>
            <a:r>
              <a:rPr lang="en-US" sz="2800" dirty="0"/>
              <a:t>, C. (2007). Using the arts to </a:t>
            </a:r>
            <a:r>
              <a:rPr lang="en-US" sz="2800" dirty="0" smtClean="0"/>
              <a:t>	challenge </a:t>
            </a:r>
            <a:r>
              <a:rPr lang="en-US" sz="2800" dirty="0"/>
              <a:t>hate, create community: Laramie lives </a:t>
            </a:r>
            <a:r>
              <a:rPr lang="en-US" sz="2800" dirty="0" smtClean="0"/>
              <a:t>	in </a:t>
            </a:r>
            <a:r>
              <a:rPr lang="en-US" sz="2800" dirty="0"/>
              <a:t>Lowell. </a:t>
            </a:r>
            <a:r>
              <a:rPr lang="en-US" sz="2800" i="1" dirty="0"/>
              <a:t>Journal </a:t>
            </a:r>
            <a:r>
              <a:rPr lang="en-US" sz="2800" i="1" dirty="0" smtClean="0"/>
              <a:t>of </a:t>
            </a:r>
            <a:r>
              <a:rPr lang="en-US" sz="2800" i="1" dirty="0"/>
              <a:t>Gay &amp; Lesbian </a:t>
            </a:r>
            <a:r>
              <a:rPr lang="en-US" sz="2800" i="1" dirty="0" smtClean="0"/>
              <a:t>	Psychotherapy</a:t>
            </a:r>
            <a:r>
              <a:rPr lang="en-US" sz="2800" dirty="0"/>
              <a:t>, </a:t>
            </a:r>
            <a:r>
              <a:rPr lang="en-US" sz="2800" i="1" dirty="0"/>
              <a:t>11</a:t>
            </a:r>
            <a:r>
              <a:rPr lang="en-US" sz="2800" dirty="0"/>
              <a:t>(3-4), 121-141. </a:t>
            </a:r>
            <a:r>
              <a:rPr lang="en-US" sz="2800" dirty="0" smtClean="0"/>
              <a:t>	doi:10.1300/J236v11n03_07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lnSpc>
                <a:spcPct val="210000"/>
              </a:lnSpc>
              <a:buNone/>
            </a:pPr>
            <a:r>
              <a:rPr lang="en-US" sz="2800" dirty="0"/>
              <a:t>Remember your references are double-spaced, </a:t>
            </a:r>
            <a:r>
              <a:rPr lang="en-US" sz="2800" dirty="0">
                <a:solidFill>
                  <a:srgbClr val="FFFF00"/>
                </a:solidFill>
              </a:rPr>
              <a:t>like this, and</a:t>
            </a:r>
            <a:r>
              <a:rPr lang="en-US" sz="2800" dirty="0"/>
              <a:t> just like the rest of your paper! Some examples in this tutorial are single-spaced so that they will fit on the slides!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95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Kunzendorf</a:t>
            </a:r>
            <a:r>
              <a:rPr lang="en-US" sz="2800" dirty="0"/>
              <a:t>, R. G., </a:t>
            </a:r>
            <a:r>
              <a:rPr lang="en-US" sz="2800" dirty="0" err="1"/>
              <a:t>Turgiss</a:t>
            </a:r>
            <a:r>
              <a:rPr lang="en-US" sz="2800" dirty="0"/>
              <a:t>, J., Benson, J., </a:t>
            </a:r>
            <a:r>
              <a:rPr lang="en-US" sz="2800" dirty="0" err="1"/>
              <a:t>Ostler</a:t>
            </a:r>
            <a:r>
              <a:rPr lang="en-US" sz="2800" dirty="0"/>
              <a:t>, C., </a:t>
            </a:r>
            <a:r>
              <a:rPr lang="en-US" sz="2800" dirty="0" smtClean="0"/>
              <a:t>	Walsh</a:t>
            </a:r>
            <a:r>
              <a:rPr lang="en-US" sz="2800" dirty="0"/>
              <a:t>, E., Sawyer, R., &amp; </a:t>
            </a:r>
            <a:r>
              <a:rPr lang="en-US" sz="2800" dirty="0" err="1"/>
              <a:t>Deschenes</a:t>
            </a:r>
            <a:r>
              <a:rPr lang="en-US" sz="2800" dirty="0"/>
              <a:t>, D. (2010). </a:t>
            </a:r>
            <a:r>
              <a:rPr lang="en-US" sz="2800" dirty="0" smtClean="0"/>
              <a:t>	Multiple </a:t>
            </a:r>
            <a:r>
              <a:rPr lang="en-US" sz="2800" dirty="0"/>
              <a:t>styles of self-control predict college </a:t>
            </a:r>
            <a:r>
              <a:rPr lang="en-US" sz="2800" dirty="0" smtClean="0"/>
              <a:t>	students</a:t>
            </a:r>
            <a:r>
              <a:rPr lang="en-US" sz="2800" dirty="0"/>
              <a:t>' alcohol consumption. </a:t>
            </a:r>
            <a:r>
              <a:rPr lang="en-US" sz="2800" i="1" dirty="0"/>
              <a:t>Imagination, </a:t>
            </a:r>
            <a:r>
              <a:rPr lang="en-US" sz="2800" i="1" dirty="0" smtClean="0"/>
              <a:t>	Cognition and </a:t>
            </a:r>
            <a:r>
              <a:rPr lang="en-US" sz="2800" i="1" dirty="0"/>
              <a:t>Personality</a:t>
            </a:r>
            <a:r>
              <a:rPr lang="en-US" sz="2800" dirty="0"/>
              <a:t>, </a:t>
            </a:r>
            <a:r>
              <a:rPr lang="en-US" sz="2800" i="1" dirty="0"/>
              <a:t>30</a:t>
            </a:r>
            <a:r>
              <a:rPr lang="en-US" sz="2800" dirty="0"/>
              <a:t>(2), 185-199. </a:t>
            </a:r>
            <a:r>
              <a:rPr lang="en-US" sz="2800" dirty="0" smtClean="0"/>
              <a:t>	doi:10.2190/IC.30.2.f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98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no DOI is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When no DOI is available you reference the article as already described, following all the steps, except for including the DOI.  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For example: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marL="0" indent="-457200">
              <a:lnSpc>
                <a:spcPct val="200000"/>
              </a:lnSpc>
              <a:buNone/>
            </a:pPr>
            <a:r>
              <a:rPr lang="en-US" sz="2800" dirty="0" err="1" smtClean="0"/>
              <a:t>Cronbach</a:t>
            </a:r>
            <a:r>
              <a:rPr lang="en-US" sz="2800" dirty="0" smtClean="0"/>
              <a:t>, L. J. &amp; </a:t>
            </a:r>
            <a:r>
              <a:rPr lang="en-US" sz="2800" dirty="0" err="1" smtClean="0"/>
              <a:t>Meehl</a:t>
            </a:r>
            <a:r>
              <a:rPr lang="en-US" sz="2800" dirty="0" smtClean="0"/>
              <a:t>, P. E. Construct Validity in 	Psychological Tests.  </a:t>
            </a:r>
            <a:r>
              <a:rPr lang="en-US" sz="2800" i="1" dirty="0" smtClean="0"/>
              <a:t>Psychological Bulletin, 52 </a:t>
            </a:r>
            <a:r>
              <a:rPr lang="en-US" sz="2800" dirty="0" smtClean="0"/>
              <a:t>(4), 	281-302.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73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referencing journal articles in APA format.</a:t>
            </a:r>
          </a:p>
          <a:p>
            <a:r>
              <a:rPr lang="en-US" dirty="0" smtClean="0"/>
              <a:t>Related topics include</a:t>
            </a:r>
            <a:r>
              <a:rPr lang="en-US" dirty="0"/>
              <a:t> </a:t>
            </a:r>
            <a:r>
              <a:rPr lang="en-US" dirty="0" smtClean="0"/>
              <a:t>referencing:</a:t>
            </a:r>
          </a:p>
          <a:p>
            <a:pPr lvl="1"/>
            <a:r>
              <a:rPr lang="en-US" dirty="0"/>
              <a:t>Books</a:t>
            </a:r>
            <a:endParaRPr lang="en-US" sz="2400" dirty="0"/>
          </a:p>
          <a:p>
            <a:pPr lvl="1"/>
            <a:r>
              <a:rPr lang="en-US" dirty="0"/>
              <a:t>Chapters in books</a:t>
            </a:r>
            <a:endParaRPr lang="en-US" sz="2400" dirty="0"/>
          </a:p>
          <a:p>
            <a:pPr lvl="1"/>
            <a:r>
              <a:rPr lang="en-US" dirty="0"/>
              <a:t>Government documents (CDC and NIH)</a:t>
            </a:r>
            <a:endParaRPr lang="en-US" sz="2400" dirty="0"/>
          </a:p>
          <a:p>
            <a:pPr lvl="1"/>
            <a:r>
              <a:rPr lang="en-US" dirty="0"/>
              <a:t>Dissertations</a:t>
            </a:r>
            <a:endParaRPr lang="en-US" sz="2400" dirty="0"/>
          </a:p>
          <a:p>
            <a:pPr lvl="1"/>
            <a:r>
              <a:rPr lang="en-US" smtClean="0"/>
              <a:t>Online sources</a:t>
            </a: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 journal article in your references section using APA style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citation?  What is a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</a:t>
            </a:r>
            <a:r>
              <a:rPr lang="en-US" u="sng" dirty="0"/>
              <a:t>cite</a:t>
            </a:r>
            <a:r>
              <a:rPr lang="en-US" dirty="0"/>
              <a:t> authorship </a:t>
            </a:r>
            <a:r>
              <a:rPr lang="en-US" i="1" dirty="0"/>
              <a:t>in your text</a:t>
            </a:r>
            <a:r>
              <a:rPr lang="en-US" dirty="0"/>
              <a:t> this means that it occurs </a:t>
            </a:r>
            <a:r>
              <a:rPr lang="en-US" i="1" dirty="0"/>
              <a:t>within the draft</a:t>
            </a:r>
            <a:r>
              <a:rPr lang="en-US" dirty="0"/>
              <a:t> of your actual </a:t>
            </a:r>
            <a:r>
              <a:rPr lang="en-US" dirty="0" smtClean="0"/>
              <a:t>paper.</a:t>
            </a:r>
            <a:endParaRPr lang="en-US" u="sng" dirty="0" smtClean="0"/>
          </a:p>
          <a:p>
            <a:r>
              <a:rPr lang="en-US" u="sng" dirty="0" smtClean="0"/>
              <a:t>References</a:t>
            </a:r>
            <a:r>
              <a:rPr lang="en-US" dirty="0" smtClean="0"/>
              <a:t> </a:t>
            </a:r>
            <a:r>
              <a:rPr lang="en-US" dirty="0"/>
              <a:t>are a full notation of any authors and works you cite, and these go </a:t>
            </a:r>
            <a:r>
              <a:rPr lang="en-US" i="1" dirty="0"/>
              <a:t>at the end of your paper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4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a reference of a journal article.</a:t>
            </a:r>
          </a:p>
          <a:p>
            <a:pPr lvl="1"/>
            <a:r>
              <a:rPr lang="en-US" dirty="0" smtClean="0"/>
              <a:t>Apply the basic rules of formatting references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9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</a:t>
            </a:r>
            <a:r>
              <a:rPr lang="en-US" dirty="0"/>
              <a:t>of an appropriate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2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0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</a:t>
            </a:r>
            <a:r>
              <a:rPr lang="en-US" smtClean="0"/>
              <a:t>not  </a:t>
            </a:r>
            <a:r>
              <a:rPr lang="en-US" u="sng" dirty="0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Created by Alice Frye,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5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1384</Words>
  <Application>Microsoft Office PowerPoint</Application>
  <PresentationFormat>On-screen Show (4:3)</PresentationFormat>
  <Paragraphs>171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References: Journal articles</vt:lpstr>
      <vt:lpstr>Steps in this tutorial</vt:lpstr>
      <vt:lpstr>Goal</vt:lpstr>
      <vt:lpstr>What is a citation?  What is a reference?</vt:lpstr>
      <vt:lpstr>Objectives</vt:lpstr>
      <vt:lpstr>When and why we cite?</vt:lpstr>
      <vt:lpstr>Why support your statements with evidence?</vt:lpstr>
      <vt:lpstr>Example</vt:lpstr>
      <vt:lpstr>Why?</vt:lpstr>
      <vt:lpstr>Basic rules</vt:lpstr>
      <vt:lpstr>Basic rules</vt:lpstr>
      <vt:lpstr>Basic rules</vt:lpstr>
      <vt:lpstr>Example</vt:lpstr>
      <vt:lpstr>Notes on the example: Authors</vt:lpstr>
      <vt:lpstr>Notes on the example: Year</vt:lpstr>
      <vt:lpstr>Notes on the example: Article title</vt:lpstr>
      <vt:lpstr>Notes on the example: Journal title</vt:lpstr>
      <vt:lpstr>Notes on the example: Volume &amp; issue</vt:lpstr>
      <vt:lpstr>Notes on the example: Pages </vt:lpstr>
      <vt:lpstr>Notes on the example: DOI</vt:lpstr>
      <vt:lpstr>More examples</vt:lpstr>
      <vt:lpstr>More examples</vt:lpstr>
      <vt:lpstr>More examples</vt:lpstr>
      <vt:lpstr>When no DOI is available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61</cp:revision>
  <dcterms:created xsi:type="dcterms:W3CDTF">2012-05-15T19:26:11Z</dcterms:created>
  <dcterms:modified xsi:type="dcterms:W3CDTF">2013-09-21T19:41:18Z</dcterms:modified>
</cp:coreProperties>
</file>