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257" r:id="rId3"/>
    <p:sldId id="283" r:id="rId4"/>
    <p:sldId id="258" r:id="rId5"/>
    <p:sldId id="285" r:id="rId6"/>
    <p:sldId id="259" r:id="rId7"/>
    <p:sldId id="260" r:id="rId8"/>
    <p:sldId id="261" r:id="rId9"/>
    <p:sldId id="262" r:id="rId10"/>
    <p:sldId id="263" r:id="rId11"/>
    <p:sldId id="264" r:id="rId12"/>
    <p:sldId id="269" r:id="rId13"/>
    <p:sldId id="270" r:id="rId14"/>
    <p:sldId id="271" r:id="rId15"/>
    <p:sldId id="275" r:id="rId16"/>
    <p:sldId id="265" r:id="rId17"/>
    <p:sldId id="277" r:id="rId18"/>
    <p:sldId id="278" r:id="rId19"/>
    <p:sldId id="279" r:id="rId20"/>
    <p:sldId id="267" r:id="rId21"/>
    <p:sldId id="280" r:id="rId22"/>
    <p:sldId id="266" r:id="rId23"/>
    <p:sldId id="274" r:id="rId24"/>
    <p:sldId id="276" r:id="rId25"/>
    <p:sldId id="268"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1BAF0B-F297-4100-A5B3-94A0BE3D2EE2}"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9A32C1-6C93-41A6-8C5E-7E87C7896CA1}" type="slidenum">
              <a:rPr lang="en-US" smtClean="0"/>
              <a:t>‹#›</a:t>
            </a:fld>
            <a:endParaRPr lang="en-US"/>
          </a:p>
        </p:txBody>
      </p:sp>
    </p:spTree>
    <p:extLst>
      <p:ext uri="{BB962C8B-B14F-4D97-AF65-F5344CB8AC3E}">
        <p14:creationId xmlns:p14="http://schemas.microsoft.com/office/powerpoint/2010/main" val="61507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9E2615-D420-4BB6-8139-F225471E0AA3}"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9751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E965B5-8710-48C8-81EB-07058B8C4706}"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3517273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E27B7-A9A9-459F-93B2-969D60223A16}"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1862299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90B32F-8302-4A6F-B418-E62645DA35AE}" type="datetime1">
              <a:rPr lang="en-US" smtClean="0">
                <a:solidFill>
                  <a:srgbClr val="FFFFFF">
                    <a:tint val="75000"/>
                  </a:srgbClr>
                </a:solidFill>
              </a:rPr>
              <a:pPr/>
              <a:t>9/21/2013</a:t>
            </a:fld>
            <a:endParaRPr lang="en-US">
              <a:solidFill>
                <a:srgbClr val="FFFFFF">
                  <a:tint val="75000"/>
                </a:srgbClr>
              </a:solidFill>
            </a:endParaRPr>
          </a:p>
        </p:txBody>
      </p:sp>
      <p:sp>
        <p:nvSpPr>
          <p:cNvPr id="5" name="Footer Placeholder 4"/>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6" name="Slide Number Placeholder 5"/>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467694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DF7034-7847-43BD-BB4F-01FB269E9F21}" type="datetime1">
              <a:rPr lang="en-US" smtClean="0">
                <a:solidFill>
                  <a:srgbClr val="FFFFFF">
                    <a:tint val="75000"/>
                  </a:srgbClr>
                </a:solidFill>
              </a:rPr>
              <a:pPr/>
              <a:t>9/21/2013</a:t>
            </a:fld>
            <a:endParaRPr lang="en-US">
              <a:solidFill>
                <a:srgbClr val="FFFFFF">
                  <a:tint val="75000"/>
                </a:srgbClr>
              </a:solidFill>
            </a:endParaRPr>
          </a:p>
        </p:txBody>
      </p:sp>
      <p:sp>
        <p:nvSpPr>
          <p:cNvPr id="5" name="Footer Placeholder 4"/>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6" name="Slide Number Placeholder 5"/>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423034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F88D0-9557-4A9B-946D-09D060D7ABAA}" type="datetime1">
              <a:rPr lang="en-US" smtClean="0">
                <a:solidFill>
                  <a:srgbClr val="FFFFFF">
                    <a:tint val="75000"/>
                  </a:srgbClr>
                </a:solidFill>
              </a:rPr>
              <a:pPr/>
              <a:t>9/21/2013</a:t>
            </a:fld>
            <a:endParaRPr lang="en-US">
              <a:solidFill>
                <a:srgbClr val="FFFFFF">
                  <a:tint val="75000"/>
                </a:srgbClr>
              </a:solidFill>
            </a:endParaRPr>
          </a:p>
        </p:txBody>
      </p:sp>
      <p:sp>
        <p:nvSpPr>
          <p:cNvPr id="5" name="Footer Placeholder 4"/>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6" name="Slide Number Placeholder 5"/>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46064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226AFB-358D-43D1-B43E-463F50DE1B32}" type="datetime1">
              <a:rPr lang="en-US" smtClean="0">
                <a:solidFill>
                  <a:srgbClr val="FFFFFF">
                    <a:tint val="75000"/>
                  </a:srgbClr>
                </a:solidFill>
              </a:rPr>
              <a:pPr/>
              <a:t>9/21/2013</a:t>
            </a:fld>
            <a:endParaRPr lang="en-US">
              <a:solidFill>
                <a:srgbClr val="FFFFFF">
                  <a:tint val="75000"/>
                </a:srgbClr>
              </a:solidFill>
            </a:endParaRPr>
          </a:p>
        </p:txBody>
      </p:sp>
      <p:sp>
        <p:nvSpPr>
          <p:cNvPr id="6" name="Footer Placeholder 5"/>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7" name="Slide Number Placeholder 6"/>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045742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979A38-8CAE-4EFF-A53E-625601DACA2B}" type="datetime1">
              <a:rPr lang="en-US" smtClean="0">
                <a:solidFill>
                  <a:srgbClr val="FFFFFF">
                    <a:tint val="75000"/>
                  </a:srgbClr>
                </a:solidFill>
              </a:rPr>
              <a:pPr/>
              <a:t>9/21/2013</a:t>
            </a:fld>
            <a:endParaRPr lang="en-US">
              <a:solidFill>
                <a:srgbClr val="FFFFFF">
                  <a:tint val="75000"/>
                </a:srgbClr>
              </a:solidFill>
            </a:endParaRPr>
          </a:p>
        </p:txBody>
      </p:sp>
      <p:sp>
        <p:nvSpPr>
          <p:cNvPr id="8" name="Footer Placeholder 7"/>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9" name="Slide Number Placeholder 8"/>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659108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43DC5-C5FB-4E1A-937C-B9251693379E}" type="datetime1">
              <a:rPr lang="en-US" smtClean="0">
                <a:solidFill>
                  <a:srgbClr val="FFFFFF">
                    <a:tint val="75000"/>
                  </a:srgbClr>
                </a:solidFill>
              </a:rPr>
              <a:pPr/>
              <a:t>9/21/2013</a:t>
            </a:fld>
            <a:endParaRPr lang="en-US">
              <a:solidFill>
                <a:srgbClr val="FFFFFF">
                  <a:tint val="75000"/>
                </a:srgbClr>
              </a:solidFill>
            </a:endParaRPr>
          </a:p>
        </p:txBody>
      </p:sp>
      <p:sp>
        <p:nvSpPr>
          <p:cNvPr id="4" name="Footer Placeholder 3"/>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5" name="Slide Number Placeholder 4"/>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445453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1695-BC8D-4E4D-A8C3-264B18E18484}" type="datetime1">
              <a:rPr lang="en-US" smtClean="0">
                <a:solidFill>
                  <a:srgbClr val="FFFFFF">
                    <a:tint val="75000"/>
                  </a:srgbClr>
                </a:solidFill>
              </a:rPr>
              <a:pPr/>
              <a:t>9/21/2013</a:t>
            </a:fld>
            <a:endParaRPr lang="en-US">
              <a:solidFill>
                <a:srgbClr val="FFFFFF">
                  <a:tint val="75000"/>
                </a:srgbClr>
              </a:solidFill>
            </a:endParaRPr>
          </a:p>
        </p:txBody>
      </p:sp>
      <p:sp>
        <p:nvSpPr>
          <p:cNvPr id="3" name="Footer Placeholder 2"/>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4" name="Slide Number Placeholder 3"/>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627519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5503A-9083-42C5-BAEA-A59153649A15}" type="datetime1">
              <a:rPr lang="en-US" smtClean="0">
                <a:solidFill>
                  <a:srgbClr val="FFFFFF">
                    <a:tint val="75000"/>
                  </a:srgbClr>
                </a:solidFill>
              </a:rPr>
              <a:pPr/>
              <a:t>9/21/2013</a:t>
            </a:fld>
            <a:endParaRPr lang="en-US">
              <a:solidFill>
                <a:srgbClr val="FFFFFF">
                  <a:tint val="75000"/>
                </a:srgbClr>
              </a:solidFill>
            </a:endParaRPr>
          </a:p>
        </p:txBody>
      </p:sp>
      <p:sp>
        <p:nvSpPr>
          <p:cNvPr id="6" name="Footer Placeholder 5"/>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7" name="Slide Number Placeholder 6"/>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178615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D83EC-0C48-42F1-88F2-0B36E7C255B2}"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25718448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325DE-061D-40E6-93E4-1538D2247B8A}" type="datetime1">
              <a:rPr lang="en-US" smtClean="0">
                <a:solidFill>
                  <a:srgbClr val="FFFFFF">
                    <a:tint val="75000"/>
                  </a:srgbClr>
                </a:solidFill>
              </a:rPr>
              <a:pPr/>
              <a:t>9/21/2013</a:t>
            </a:fld>
            <a:endParaRPr lang="en-US">
              <a:solidFill>
                <a:srgbClr val="FFFFFF">
                  <a:tint val="75000"/>
                </a:srgbClr>
              </a:solidFill>
            </a:endParaRPr>
          </a:p>
        </p:txBody>
      </p:sp>
      <p:sp>
        <p:nvSpPr>
          <p:cNvPr id="6" name="Footer Placeholder 5"/>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7" name="Slide Number Placeholder 6"/>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906936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E3132-8AC0-4781-ABCD-8939BB5907D5}" type="datetime1">
              <a:rPr lang="en-US" smtClean="0">
                <a:solidFill>
                  <a:srgbClr val="FFFFFF">
                    <a:tint val="75000"/>
                  </a:srgbClr>
                </a:solidFill>
              </a:rPr>
              <a:pPr/>
              <a:t>9/21/2013</a:t>
            </a:fld>
            <a:endParaRPr lang="en-US">
              <a:solidFill>
                <a:srgbClr val="FFFFFF">
                  <a:tint val="75000"/>
                </a:srgbClr>
              </a:solidFill>
            </a:endParaRPr>
          </a:p>
        </p:txBody>
      </p:sp>
      <p:sp>
        <p:nvSpPr>
          <p:cNvPr id="5" name="Footer Placeholder 4"/>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6" name="Slide Number Placeholder 5"/>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073374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9E502-97D6-4E4B-9C38-8B69B11C0DB0}" type="datetime1">
              <a:rPr lang="en-US" smtClean="0">
                <a:solidFill>
                  <a:srgbClr val="FFFFFF">
                    <a:tint val="75000"/>
                  </a:srgbClr>
                </a:solidFill>
              </a:rPr>
              <a:pPr/>
              <a:t>9/21/2013</a:t>
            </a:fld>
            <a:endParaRPr lang="en-US">
              <a:solidFill>
                <a:srgbClr val="FFFFFF">
                  <a:tint val="75000"/>
                </a:srgbClr>
              </a:solidFill>
            </a:endParaRPr>
          </a:p>
        </p:txBody>
      </p:sp>
      <p:sp>
        <p:nvSpPr>
          <p:cNvPr id="5" name="Footer Placeholder 4"/>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6" name="Slide Number Placeholder 5"/>
          <p:cNvSpPr>
            <a:spLocks noGrp="1"/>
          </p:cNvSpPr>
          <p:nvPr>
            <p:ph type="sldNum" sz="quarter" idx="12"/>
          </p:nvPr>
        </p:nvSpPr>
        <p:spPr/>
        <p:txBody>
          <a:body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76785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8C9A72-5395-4D94-B99D-62D7821702F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183167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C71858-C3C3-437C-8F8A-76A56B879E35}"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390505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A90EB4-2CF3-4728-BCD9-7028D831939E}"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330889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D5A85A-A575-4196-9E79-F54A57A52F64}"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59411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5471E-3023-4449-842D-793095B6C268}"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309832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12DDA-C822-40F1-BEFB-94C7FADF5E24}"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3457217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E6BF37-5867-4DE6-92DD-98E63EE40BB7}"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3AD044A6-52C3-4E8E-9C12-C7885AE2936F}" type="slidenum">
              <a:rPr lang="en-US" smtClean="0"/>
              <a:t>‹#›</a:t>
            </a:fld>
            <a:endParaRPr lang="en-US"/>
          </a:p>
        </p:txBody>
      </p:sp>
    </p:spTree>
    <p:extLst>
      <p:ext uri="{BB962C8B-B14F-4D97-AF65-F5344CB8AC3E}">
        <p14:creationId xmlns:p14="http://schemas.microsoft.com/office/powerpoint/2010/main" val="2158124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81D29-1AAB-404A-8E76-9EFA91082314}"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044A6-52C3-4E8E-9C12-C7885AE2936F}" type="slidenum">
              <a:rPr lang="en-US" smtClean="0"/>
              <a:t>‹#›</a:t>
            </a:fld>
            <a:endParaRPr lang="en-US"/>
          </a:p>
        </p:txBody>
      </p:sp>
    </p:spTree>
    <p:extLst>
      <p:ext uri="{BB962C8B-B14F-4D97-AF65-F5344CB8AC3E}">
        <p14:creationId xmlns:p14="http://schemas.microsoft.com/office/powerpoint/2010/main" val="182719398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601CB-74FF-490A-B1B5-4A155967ACFF}" type="datetime1">
              <a:rPr lang="en-US" smtClean="0">
                <a:solidFill>
                  <a:srgbClr val="FFFFFF">
                    <a:tint val="75000"/>
                  </a:srgbClr>
                </a:solidFill>
              </a:rPr>
              <a:pPr/>
              <a:t>9/21/2013</a:t>
            </a:fld>
            <a:endParaRPr lang="en-US">
              <a:solidFill>
                <a:srgbClr val="FFFFFF">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29DDB-E9A3-4DEA-B5EF-86AD7C072401}" type="slidenum">
              <a:rPr lang="en-US" smtClean="0">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3848679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 Section</a:t>
            </a:r>
            <a:endParaRPr lang="en-US" dirty="0"/>
          </a:p>
        </p:txBody>
      </p:sp>
      <p:sp>
        <p:nvSpPr>
          <p:cNvPr id="3" name="Subtitle 2"/>
          <p:cNvSpPr>
            <a:spLocks noGrp="1"/>
          </p:cNvSpPr>
          <p:nvPr>
            <p:ph type="subTitle" idx="1"/>
          </p:nvPr>
        </p:nvSpPr>
        <p:spPr/>
        <p:txBody>
          <a:bodyPr/>
          <a:lstStyle/>
          <a:p>
            <a:r>
              <a:rPr lang="en-US" dirty="0" smtClean="0"/>
              <a:t>Describing the procedure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66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a:t>
            </a:r>
            <a:r>
              <a:rPr lang="en-US" dirty="0"/>
              <a:t> sample </a:t>
            </a:r>
            <a:r>
              <a:rPr lang="en-US" dirty="0" smtClean="0"/>
              <a:t>was recruited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How were they identified?</a:t>
            </a:r>
          </a:p>
          <a:p>
            <a:r>
              <a:rPr lang="en-US" dirty="0" smtClean="0"/>
              <a:t>Where were they recruited?</a:t>
            </a:r>
          </a:p>
          <a:p>
            <a:r>
              <a:rPr lang="en-US" dirty="0" smtClean="0"/>
              <a:t>What method, </a:t>
            </a:r>
            <a:r>
              <a:rPr lang="en-US" u="sng" dirty="0" smtClean="0"/>
              <a:t>exactly</a:t>
            </a:r>
            <a:r>
              <a:rPr lang="en-US" dirty="0" smtClean="0"/>
              <a:t>, was used to recruit them?</a:t>
            </a:r>
          </a:p>
          <a:p>
            <a:pPr lvl="1"/>
            <a:r>
              <a:rPr lang="en-US" dirty="0" smtClean="0"/>
              <a:t>For example, with fliers in local grocery stores asking interested volunteers to make contact by phone or email?</a:t>
            </a:r>
          </a:p>
          <a:p>
            <a:pPr lvl="1"/>
            <a:r>
              <a:rPr lang="en-US" dirty="0" smtClean="0"/>
              <a:t>Using random digit dialing from a list of phone numbers from an entire </a:t>
            </a:r>
            <a:r>
              <a:rPr lang="en-US" dirty="0" err="1" smtClean="0"/>
              <a:t>zipcode</a:t>
            </a:r>
            <a:r>
              <a:rPr lang="en-US" dirty="0" smtClean="0"/>
              <a:t>?</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10</a:t>
            </a:fld>
            <a:endParaRPr lang="en-US"/>
          </a:p>
        </p:txBody>
      </p:sp>
    </p:spTree>
    <p:extLst>
      <p:ext uri="{BB962C8B-B14F-4D97-AF65-F5344CB8AC3E}">
        <p14:creationId xmlns:p14="http://schemas.microsoft.com/office/powerpoint/2010/main" val="3643512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a:t>
            </a:r>
            <a:r>
              <a:rPr lang="en-US" dirty="0"/>
              <a:t> </a:t>
            </a:r>
            <a:r>
              <a:rPr lang="en-US" dirty="0" smtClean="0"/>
              <a:t>sample was recruited-example</a:t>
            </a:r>
            <a:endParaRPr lang="en-US" dirty="0"/>
          </a:p>
        </p:txBody>
      </p:sp>
      <p:sp>
        <p:nvSpPr>
          <p:cNvPr id="3" name="Content Placeholder 2"/>
          <p:cNvSpPr>
            <a:spLocks noGrp="1"/>
          </p:cNvSpPr>
          <p:nvPr>
            <p:ph idx="1"/>
          </p:nvPr>
        </p:nvSpPr>
        <p:spPr/>
        <p:txBody>
          <a:bodyPr/>
          <a:lstStyle/>
          <a:p>
            <a:r>
              <a:rPr lang="en-US" dirty="0" smtClean="0"/>
              <a:t>Convenience sample:</a:t>
            </a:r>
          </a:p>
          <a:p>
            <a:pPr marL="0" indent="0">
              <a:buNone/>
            </a:pPr>
            <a:r>
              <a:rPr lang="en-US" dirty="0" smtClean="0">
                <a:solidFill>
                  <a:srgbClr val="FF0000"/>
                </a:solidFill>
              </a:rPr>
              <a:t>The sample was recruited by posting fliers in five community centers that housed after-school programs for elementary school children.  Fliers asked single parents of school aged children interested in a study of learning to contact the researcher if they wanted their children to participate in a brief study of learning styles.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11</a:t>
            </a:fld>
            <a:endParaRPr lang="en-US"/>
          </a:p>
        </p:txBody>
      </p:sp>
    </p:spTree>
    <p:extLst>
      <p:ext uri="{BB962C8B-B14F-4D97-AF65-F5344CB8AC3E}">
        <p14:creationId xmlns:p14="http://schemas.microsoft.com/office/powerpoint/2010/main" val="3980446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the sample was recruited-Example-Notes</a:t>
            </a:r>
          </a:p>
        </p:txBody>
      </p:sp>
      <p:sp>
        <p:nvSpPr>
          <p:cNvPr id="3" name="Content Placeholder 2"/>
          <p:cNvSpPr>
            <a:spLocks noGrp="1"/>
          </p:cNvSpPr>
          <p:nvPr>
            <p:ph idx="1"/>
          </p:nvPr>
        </p:nvSpPr>
        <p:spPr/>
        <p:txBody>
          <a:bodyPr/>
          <a:lstStyle/>
          <a:p>
            <a:r>
              <a:rPr lang="en-US" dirty="0"/>
              <a:t>T</a:t>
            </a:r>
            <a:r>
              <a:rPr lang="en-US" dirty="0" smtClean="0"/>
              <a:t>he exact number of community centers was noted</a:t>
            </a:r>
          </a:p>
          <a:p>
            <a:r>
              <a:rPr lang="en-US" dirty="0" smtClean="0"/>
              <a:t>The fact that the community centers served a specific population was described</a:t>
            </a:r>
          </a:p>
          <a:p>
            <a:r>
              <a:rPr lang="en-US" dirty="0" smtClean="0"/>
              <a:t>Who the flier was targeted at was described</a:t>
            </a:r>
          </a:p>
          <a:p>
            <a:pPr lvl="1"/>
            <a:r>
              <a:rPr lang="en-US" dirty="0" smtClean="0"/>
              <a:t>Single parents of school aged children</a:t>
            </a:r>
          </a:p>
          <a:p>
            <a:r>
              <a:rPr lang="en-US" dirty="0" smtClean="0"/>
              <a:t>The wording of the flier was described</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12</a:t>
            </a:fld>
            <a:endParaRPr lang="en-US"/>
          </a:p>
        </p:txBody>
      </p:sp>
    </p:spTree>
    <p:extLst>
      <p:ext uri="{BB962C8B-B14F-4D97-AF65-F5344CB8AC3E}">
        <p14:creationId xmlns:p14="http://schemas.microsoft.com/office/powerpoint/2010/main" val="2730357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 sample was recruited-Example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For a stratified random sample</a:t>
            </a:r>
            <a:r>
              <a:rPr lang="en-US" dirty="0" smtClean="0">
                <a:solidFill>
                  <a:srgbClr val="FF0000"/>
                </a:solidFill>
              </a:rPr>
              <a:t> </a:t>
            </a:r>
            <a:r>
              <a:rPr lang="en-US" dirty="0" smtClean="0"/>
              <a:t>drawn from a university student population</a:t>
            </a:r>
          </a:p>
          <a:p>
            <a:pPr marL="0" indent="0">
              <a:buNone/>
            </a:pPr>
            <a:r>
              <a:rPr lang="en-US" dirty="0" smtClean="0">
                <a:solidFill>
                  <a:srgbClr val="FF0000"/>
                </a:solidFill>
              </a:rPr>
              <a:t>All currently enrolled students were identified and women and men were divided into separate groupings.  Women were assigned a number from 1 to 5,390 and men assigned a number from 1 to 6040 (there were 5,390 and 6040 women and men on the rolls respectively).  Research assistants drew numbers with a computerized random digit program, and contacted women and men and asked them if they would be willing to join the study, until by sampling with replacement, 400 women and 400 men had agreed to be in the study.</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13</a:t>
            </a:fld>
            <a:endParaRPr lang="en-US"/>
          </a:p>
        </p:txBody>
      </p:sp>
    </p:spTree>
    <p:extLst>
      <p:ext uri="{BB962C8B-B14F-4D97-AF65-F5344CB8AC3E}">
        <p14:creationId xmlns:p14="http://schemas.microsoft.com/office/powerpoint/2010/main" val="186870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the sample was recruited-Example </a:t>
            </a:r>
            <a:r>
              <a:rPr lang="en-US" dirty="0" smtClean="0"/>
              <a:t>2-Notes</a:t>
            </a:r>
            <a:endParaRPr lang="en-US" dirty="0"/>
          </a:p>
        </p:txBody>
      </p:sp>
      <p:sp>
        <p:nvSpPr>
          <p:cNvPr id="3" name="Content Placeholder 2"/>
          <p:cNvSpPr>
            <a:spLocks noGrp="1"/>
          </p:cNvSpPr>
          <p:nvPr>
            <p:ph idx="1"/>
          </p:nvPr>
        </p:nvSpPr>
        <p:spPr/>
        <p:txBody>
          <a:bodyPr/>
          <a:lstStyle/>
          <a:p>
            <a:r>
              <a:rPr lang="en-US" dirty="0" smtClean="0"/>
              <a:t>This is for a stratified random sample</a:t>
            </a:r>
          </a:p>
          <a:p>
            <a:r>
              <a:rPr lang="en-US" dirty="0"/>
              <a:t>T</a:t>
            </a:r>
            <a:r>
              <a:rPr lang="en-US" dirty="0" smtClean="0"/>
              <a:t>he strata—male and female are described</a:t>
            </a:r>
          </a:p>
          <a:p>
            <a:r>
              <a:rPr lang="en-US" dirty="0"/>
              <a:t>T</a:t>
            </a:r>
            <a:r>
              <a:rPr lang="en-US" dirty="0" smtClean="0"/>
              <a:t>he method of random sampling—using a computerized random digit generator is described</a:t>
            </a:r>
          </a:p>
          <a:p>
            <a:r>
              <a:rPr lang="en-US" dirty="0"/>
              <a:t>W</a:t>
            </a:r>
            <a:r>
              <a:rPr lang="en-US" dirty="0" smtClean="0"/>
              <a:t>ho contacts them (a research assistant) is noted</a:t>
            </a:r>
          </a:p>
          <a:p>
            <a:r>
              <a:rPr lang="en-US" dirty="0" smtClean="0"/>
              <a:t>How contact is made (by phone) is noted</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14</a:t>
            </a:fld>
            <a:endParaRPr lang="en-US"/>
          </a:p>
        </p:txBody>
      </p:sp>
    </p:spTree>
    <p:extLst>
      <p:ext uri="{BB962C8B-B14F-4D97-AF65-F5344CB8AC3E}">
        <p14:creationId xmlns:p14="http://schemas.microsoft.com/office/powerpoint/2010/main" val="1296340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Who collected the data</a:t>
            </a:r>
            <a:br>
              <a:rPr lang="en-US" dirty="0" smtClean="0"/>
            </a:br>
            <a:r>
              <a:rPr lang="en-US" dirty="0" smtClean="0"/>
              <a:t>Things to consider:</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Did others collect data, such as teachers,  or parents?</a:t>
            </a:r>
          </a:p>
          <a:p>
            <a:r>
              <a:rPr lang="en-US" dirty="0" smtClean="0"/>
              <a:t>Did others collect data, like research assistants?</a:t>
            </a:r>
          </a:p>
          <a:p>
            <a:r>
              <a:rPr lang="en-US" dirty="0" smtClean="0"/>
              <a:t>Did people who collected data have special training or education?</a:t>
            </a:r>
          </a:p>
          <a:p>
            <a:r>
              <a:rPr lang="en-US" dirty="0" smtClean="0"/>
              <a:t>Did they have notable characteristics—that is, was it </a:t>
            </a:r>
            <a:r>
              <a:rPr lang="en-US" u="sng" dirty="0" smtClean="0"/>
              <a:t>important</a:t>
            </a:r>
            <a:r>
              <a:rPr lang="en-US" dirty="0" smtClean="0"/>
              <a:t> that </a:t>
            </a:r>
            <a:r>
              <a:rPr lang="en-US" dirty="0"/>
              <a:t>a</a:t>
            </a:r>
            <a:r>
              <a:rPr lang="en-US" dirty="0" smtClean="0"/>
              <a:t> person who collected the data was male or female or of a certain age, race or ethnicity?</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15</a:t>
            </a:fld>
            <a:endParaRPr lang="en-US"/>
          </a:p>
        </p:txBody>
      </p:sp>
    </p:spTree>
    <p:extLst>
      <p:ext uri="{BB962C8B-B14F-4D97-AF65-F5344CB8AC3E}">
        <p14:creationId xmlns:p14="http://schemas.microsoft.com/office/powerpoint/2010/main" val="3675733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collected data-Examples</a:t>
            </a:r>
            <a:endParaRPr lang="en-US" dirty="0"/>
          </a:p>
        </p:txBody>
      </p:sp>
      <p:sp>
        <p:nvSpPr>
          <p:cNvPr id="3" name="Content Placeholder 2"/>
          <p:cNvSpPr>
            <a:spLocks noGrp="1"/>
          </p:cNvSpPr>
          <p:nvPr>
            <p:ph idx="1"/>
          </p:nvPr>
        </p:nvSpPr>
        <p:spPr/>
        <p:txBody>
          <a:bodyPr>
            <a:normAutofit lnSpcReduction="10000"/>
          </a:bodyPr>
          <a:lstStyle/>
          <a:p>
            <a:r>
              <a:rPr lang="en-US" dirty="0" smtClean="0"/>
              <a:t>Here is an example:</a:t>
            </a:r>
          </a:p>
          <a:p>
            <a:pPr marL="0" indent="0">
              <a:buNone/>
            </a:pPr>
            <a:r>
              <a:rPr lang="en-US" dirty="0" smtClean="0">
                <a:solidFill>
                  <a:srgbClr val="FF0000"/>
                </a:solidFill>
              </a:rPr>
              <a:t>Licensed clinical social workers conducted all interviews.  Social workers and participants were matched by gender, race, and ethnicity, such that Hispanic American men were interviewed by Hispanic American men, African American women were interviewed by African American women, and so on.  Trained research assistants collected follow up survey data by phone.</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16</a:t>
            </a:fld>
            <a:endParaRPr lang="en-US"/>
          </a:p>
        </p:txBody>
      </p:sp>
    </p:spTree>
    <p:extLst>
      <p:ext uri="{BB962C8B-B14F-4D97-AF65-F5344CB8AC3E}">
        <p14:creationId xmlns:p14="http://schemas.microsoft.com/office/powerpoint/2010/main" val="4267323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collected data-Example-2</a:t>
            </a:r>
            <a:endParaRPr lang="en-US" dirty="0"/>
          </a:p>
        </p:txBody>
      </p:sp>
      <p:sp>
        <p:nvSpPr>
          <p:cNvPr id="3" name="Content Placeholder 2"/>
          <p:cNvSpPr>
            <a:spLocks noGrp="1"/>
          </p:cNvSpPr>
          <p:nvPr>
            <p:ph idx="1"/>
          </p:nvPr>
        </p:nvSpPr>
        <p:spPr/>
        <p:txBody>
          <a:bodyPr>
            <a:normAutofit/>
          </a:bodyPr>
          <a:lstStyle/>
          <a:p>
            <a:r>
              <a:rPr lang="en-US" dirty="0" smtClean="0"/>
              <a:t>Here is an example:</a:t>
            </a:r>
          </a:p>
          <a:p>
            <a:pPr marL="0" indent="0">
              <a:buNone/>
            </a:pPr>
            <a:r>
              <a:rPr lang="en-US" dirty="0" smtClean="0">
                <a:solidFill>
                  <a:srgbClr val="FF0000"/>
                </a:solidFill>
              </a:rPr>
              <a:t>Undergraduate research assistants collected all survey data in pairs of two research assistants each time.  </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17</a:t>
            </a:fld>
            <a:endParaRPr lang="en-US"/>
          </a:p>
        </p:txBody>
      </p:sp>
    </p:spTree>
    <p:extLst>
      <p:ext uri="{BB962C8B-B14F-4D97-AF65-F5344CB8AC3E}">
        <p14:creationId xmlns:p14="http://schemas.microsoft.com/office/powerpoint/2010/main" val="3554601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collected data-Notes on the examples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Note that in example one, two types of people collected data—social workers and research assistants.</a:t>
            </a:r>
          </a:p>
          <a:p>
            <a:r>
              <a:rPr lang="en-US" dirty="0" smtClean="0"/>
              <a:t>Note that in example one, the gender, race, and ethnicity characteristics of </a:t>
            </a:r>
            <a:r>
              <a:rPr lang="en-US" u="sng" dirty="0" smtClean="0"/>
              <a:t>the social workers</a:t>
            </a:r>
            <a:r>
              <a:rPr lang="en-US" dirty="0" smtClean="0"/>
              <a:t> is mentioned, but not the research assistants. </a:t>
            </a:r>
          </a:p>
          <a:p>
            <a:pPr lvl="1"/>
            <a:r>
              <a:rPr lang="en-US" dirty="0" smtClean="0"/>
              <a:t>Note also that this is not mentioned at all in example two.</a:t>
            </a:r>
          </a:p>
          <a:p>
            <a:pPr lvl="1"/>
            <a:r>
              <a:rPr lang="en-US" dirty="0" smtClean="0"/>
              <a:t>This is because in one case the researcher believes it is important, and in the other cases the researcher did not believe it was important.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18</a:t>
            </a:fld>
            <a:endParaRPr lang="en-US"/>
          </a:p>
        </p:txBody>
      </p:sp>
    </p:spTree>
    <p:extLst>
      <p:ext uri="{BB962C8B-B14F-4D97-AF65-F5344CB8AC3E}">
        <p14:creationId xmlns:p14="http://schemas.microsoft.com/office/powerpoint/2010/main" val="1802562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activities take place</a:t>
            </a:r>
            <a:endParaRPr lang="en-US" dirty="0"/>
          </a:p>
        </p:txBody>
      </p:sp>
      <p:sp>
        <p:nvSpPr>
          <p:cNvPr id="3" name="Content Placeholder 2"/>
          <p:cNvSpPr>
            <a:spLocks noGrp="1"/>
          </p:cNvSpPr>
          <p:nvPr>
            <p:ph idx="1"/>
          </p:nvPr>
        </p:nvSpPr>
        <p:spPr/>
        <p:txBody>
          <a:bodyPr/>
          <a:lstStyle/>
          <a:p>
            <a:r>
              <a:rPr lang="en-US" dirty="0" smtClean="0"/>
              <a:t>Was data collected at a school?</a:t>
            </a:r>
          </a:p>
          <a:p>
            <a:r>
              <a:rPr lang="en-US" dirty="0" smtClean="0"/>
              <a:t>Did interviews happen at home, or at a place of the participants choosing?</a:t>
            </a:r>
          </a:p>
          <a:p>
            <a:r>
              <a:rPr lang="en-US" dirty="0" smtClean="0"/>
              <a:t>Was the place where data was collected private—so that a participant could feel secure in discussing confidential information?</a:t>
            </a:r>
          </a:p>
          <a:p>
            <a:r>
              <a:rPr lang="en-US" dirty="0" smtClean="0"/>
              <a:t>Was data collected in a lab, at a university or other institution?</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19</a:t>
            </a:fld>
            <a:endParaRPr lang="en-US"/>
          </a:p>
        </p:txBody>
      </p:sp>
    </p:spTree>
    <p:extLst>
      <p:ext uri="{BB962C8B-B14F-4D97-AF65-F5344CB8AC3E}">
        <p14:creationId xmlns:p14="http://schemas.microsoft.com/office/powerpoint/2010/main" val="1610801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fontScale="92500"/>
          </a:bodyPr>
          <a:lstStyle/>
          <a:p>
            <a:r>
              <a:rPr lang="en-US" dirty="0" smtClean="0"/>
              <a:t>1) State the goals of this tutorial</a:t>
            </a:r>
          </a:p>
          <a:p>
            <a:r>
              <a:rPr lang="en-US" dirty="0" smtClean="0"/>
              <a:t>2) What is a method section</a:t>
            </a:r>
          </a:p>
          <a:p>
            <a:r>
              <a:rPr lang="en-US" dirty="0" smtClean="0"/>
              <a:t>3) What is in a method section</a:t>
            </a:r>
          </a:p>
          <a:p>
            <a:r>
              <a:rPr lang="en-US" dirty="0" smtClean="0"/>
              <a:t>4) What is the procedure part of a method section</a:t>
            </a:r>
          </a:p>
          <a:p>
            <a:r>
              <a:rPr lang="en-US" dirty="0" smtClean="0"/>
              <a:t>5) What goes in the procedure section</a:t>
            </a:r>
          </a:p>
          <a:p>
            <a:r>
              <a:rPr lang="en-US" dirty="0" smtClean="0"/>
              <a:t>6) The specific elements of a procedure section</a:t>
            </a:r>
          </a:p>
          <a:p>
            <a:r>
              <a:rPr lang="en-US" dirty="0" smtClean="0"/>
              <a:t>7) Detailed example of a procedure section</a:t>
            </a:r>
            <a:endParaRPr lang="en-US" dirty="0"/>
          </a:p>
        </p:txBody>
      </p:sp>
      <p:sp>
        <p:nvSpPr>
          <p:cNvPr id="4" name="Footer Placeholder 3"/>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5" name="Slide Number Placeholder 4"/>
          <p:cNvSpPr>
            <a:spLocks noGrp="1"/>
          </p:cNvSpPr>
          <p:nvPr>
            <p:ph type="sldNum" sz="quarter" idx="12"/>
          </p:nvPr>
        </p:nvSpPr>
        <p:spPr/>
        <p:txBody>
          <a:bodyPr/>
          <a:lstStyle/>
          <a:p>
            <a:fld id="{5F98449E-60E7-4242-85E3-76A6E3020223}" type="slidenum">
              <a:rPr lang="en-US" smtClean="0">
                <a:solidFill>
                  <a:srgbClr val="FFFFFF">
                    <a:tint val="75000"/>
                  </a:srgbClr>
                </a:solidFill>
              </a:rPr>
              <a:pPr/>
              <a:t>2</a:t>
            </a:fld>
            <a:endParaRPr lang="en-US">
              <a:solidFill>
                <a:srgbClr val="FFFFFF">
                  <a:tint val="75000"/>
                </a:srgbClr>
              </a:solidFill>
            </a:endParaRPr>
          </a:p>
        </p:txBody>
      </p:sp>
    </p:spTree>
    <p:extLst>
      <p:ext uri="{BB962C8B-B14F-4D97-AF65-F5344CB8AC3E}">
        <p14:creationId xmlns:p14="http://schemas.microsoft.com/office/powerpoint/2010/main" val="1556634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did activities take place-Example</a:t>
            </a:r>
            <a:endParaRPr lang="en-US" dirty="0"/>
          </a:p>
        </p:txBody>
      </p:sp>
      <p:sp>
        <p:nvSpPr>
          <p:cNvPr id="3" name="Content Placeholder 2"/>
          <p:cNvSpPr>
            <a:spLocks noGrp="1"/>
          </p:cNvSpPr>
          <p:nvPr>
            <p:ph idx="1"/>
          </p:nvPr>
        </p:nvSpPr>
        <p:spPr/>
        <p:txBody>
          <a:bodyPr/>
          <a:lstStyle/>
          <a:p>
            <a:r>
              <a:rPr lang="en-US" dirty="0" smtClean="0"/>
              <a:t>Here are two examples</a:t>
            </a:r>
          </a:p>
          <a:p>
            <a:pPr marL="0" indent="0">
              <a:buNone/>
            </a:pPr>
            <a:r>
              <a:rPr lang="en-US" dirty="0" smtClean="0">
                <a:solidFill>
                  <a:srgbClr val="FF0000"/>
                </a:solidFill>
              </a:rPr>
              <a:t>Interviews took place at participants’ homes, or if they preferred, at an alternate location of their choice, such as a coffee shop or public library.</a:t>
            </a:r>
          </a:p>
          <a:p>
            <a:pPr marL="0" indent="0">
              <a:buNone/>
            </a:pPr>
            <a:endParaRPr lang="en-US" dirty="0"/>
          </a:p>
          <a:p>
            <a:pPr marL="0" indent="0">
              <a:buNone/>
            </a:pPr>
            <a:r>
              <a:rPr lang="en-US" dirty="0" smtClean="0">
                <a:solidFill>
                  <a:srgbClr val="FF0000"/>
                </a:solidFill>
              </a:rPr>
              <a:t>Data were collected at schools, daycare centers and afterschool programs in a metropolitan area.</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20</a:t>
            </a:fld>
            <a:endParaRPr lang="en-US"/>
          </a:p>
        </p:txBody>
      </p:sp>
    </p:spTree>
    <p:extLst>
      <p:ext uri="{BB962C8B-B14F-4D97-AF65-F5344CB8AC3E}">
        <p14:creationId xmlns:p14="http://schemas.microsoft.com/office/powerpoint/2010/main" val="2475997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a:t>W</a:t>
            </a:r>
            <a:r>
              <a:rPr lang="en-US" dirty="0" smtClean="0"/>
              <a:t>hat processes or activities participants engaged in</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 was consent obtained?</a:t>
            </a:r>
          </a:p>
          <a:p>
            <a:r>
              <a:rPr lang="en-US" dirty="0" smtClean="0"/>
              <a:t>Were participants interviewed or surveyed?</a:t>
            </a:r>
          </a:p>
          <a:p>
            <a:pPr lvl="1"/>
            <a:r>
              <a:rPr lang="en-US" dirty="0" smtClean="0"/>
              <a:t>Individually or in groups? In person or by phone?</a:t>
            </a:r>
          </a:p>
          <a:p>
            <a:r>
              <a:rPr lang="en-US" dirty="0" smtClean="0"/>
              <a:t>Was there a treatment or therapy?</a:t>
            </a:r>
          </a:p>
          <a:p>
            <a:r>
              <a:rPr lang="en-US" dirty="0" smtClean="0"/>
              <a:t>Were </a:t>
            </a:r>
            <a:r>
              <a:rPr lang="en-US" dirty="0"/>
              <a:t>materials read aloud</a:t>
            </a:r>
            <a:r>
              <a:rPr lang="en-US" dirty="0" smtClean="0"/>
              <a:t>, or did participants read to  themselves?</a:t>
            </a:r>
          </a:p>
          <a:p>
            <a:r>
              <a:rPr lang="en-US" dirty="0" smtClean="0"/>
              <a:t>Did they take a test or view a film or slides?</a:t>
            </a:r>
          </a:p>
          <a:p>
            <a:r>
              <a:rPr lang="en-US" dirty="0" smtClean="0"/>
              <a:t>Were data collected from participants more than one time?</a:t>
            </a:r>
          </a:p>
          <a:p>
            <a:r>
              <a:rPr lang="en-US" dirty="0" smtClean="0"/>
              <a:t>How long did activities take?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21</a:t>
            </a:fld>
            <a:endParaRPr lang="en-US"/>
          </a:p>
        </p:txBody>
      </p:sp>
    </p:spTree>
    <p:extLst>
      <p:ext uri="{BB962C8B-B14F-4D97-AF65-F5344CB8AC3E}">
        <p14:creationId xmlns:p14="http://schemas.microsoft.com/office/powerpoint/2010/main" val="2905749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Processes and activities-Example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For a group experiment, this example also includes </a:t>
            </a:r>
            <a:r>
              <a:rPr lang="en-US" u="sng" dirty="0" smtClean="0"/>
              <a:t>who</a:t>
            </a:r>
            <a:r>
              <a:rPr lang="en-US" dirty="0" smtClean="0"/>
              <a:t> and </a:t>
            </a:r>
            <a:r>
              <a:rPr lang="en-US" u="sng" dirty="0" smtClean="0"/>
              <a:t>where</a:t>
            </a:r>
            <a:r>
              <a:rPr lang="en-US" dirty="0" smtClean="0"/>
              <a:t> information.</a:t>
            </a:r>
          </a:p>
          <a:p>
            <a:pPr marL="0" indent="0">
              <a:buNone/>
            </a:pPr>
            <a:r>
              <a:rPr lang="en-US" dirty="0" smtClean="0">
                <a:solidFill>
                  <a:srgbClr val="FF0000"/>
                </a:solidFill>
              </a:rPr>
              <a:t>	Data were collected from four groups of participants separately, one time for each group. Participants were seated in a college classroom.  Prior to the start of the procedure they received the informed consent document, had an opportunity to read it and ask questions, and submitted their signed consent to a research assistant.</a:t>
            </a:r>
          </a:p>
          <a:p>
            <a:pPr marL="0" indent="0">
              <a:buNone/>
            </a:pPr>
            <a:r>
              <a:rPr lang="en-US" dirty="0" smtClean="0">
                <a:solidFill>
                  <a:srgbClr val="FF0000"/>
                </a:solidFill>
              </a:rPr>
              <a:t>	Participants were first surveyed about their basic demographics, stressful life experiences, and recent anxious symptoms.  Then they were shown 4 films each.  Experimental condition participants were shown four segments of “scary” films, and control participants were shown four segments of “neutral” films.  These activities altogether took approximately 1 hour.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22</a:t>
            </a:fld>
            <a:endParaRPr lang="en-US"/>
          </a:p>
        </p:txBody>
      </p:sp>
    </p:spTree>
    <p:extLst>
      <p:ext uri="{BB962C8B-B14F-4D97-AF65-F5344CB8AC3E}">
        <p14:creationId xmlns:p14="http://schemas.microsoft.com/office/powerpoint/2010/main" val="2253687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Processes and </a:t>
            </a:r>
            <a:r>
              <a:rPr lang="en-US" dirty="0" smtClean="0"/>
              <a:t>activities-Example Notes</a:t>
            </a:r>
            <a:endParaRPr lang="en-US" dirty="0"/>
          </a:p>
        </p:txBody>
      </p:sp>
      <p:sp>
        <p:nvSpPr>
          <p:cNvPr id="3" name="Content Placeholder 2"/>
          <p:cNvSpPr>
            <a:spLocks noGrp="1"/>
          </p:cNvSpPr>
          <p:nvPr>
            <p:ph idx="1"/>
          </p:nvPr>
        </p:nvSpPr>
        <p:spPr/>
        <p:txBody>
          <a:bodyPr>
            <a:normAutofit lnSpcReduction="10000"/>
          </a:bodyPr>
          <a:lstStyle/>
          <a:p>
            <a:r>
              <a:rPr lang="en-US" dirty="0" smtClean="0"/>
              <a:t>Shows data were collected in groups</a:t>
            </a:r>
          </a:p>
          <a:p>
            <a:r>
              <a:rPr lang="en-US" dirty="0" smtClean="0"/>
              <a:t>Tells where data were collected</a:t>
            </a:r>
          </a:p>
          <a:p>
            <a:r>
              <a:rPr lang="en-US" dirty="0"/>
              <a:t>H</a:t>
            </a:r>
            <a:r>
              <a:rPr lang="en-US" dirty="0" smtClean="0"/>
              <a:t>ow the informed consent occurred</a:t>
            </a:r>
          </a:p>
          <a:p>
            <a:r>
              <a:rPr lang="en-US" dirty="0"/>
              <a:t>D</a:t>
            </a:r>
            <a:r>
              <a:rPr lang="en-US" dirty="0" smtClean="0"/>
              <a:t>escribes generally the order in which things happened</a:t>
            </a:r>
          </a:p>
          <a:p>
            <a:r>
              <a:rPr lang="en-US" dirty="0" smtClean="0"/>
              <a:t>Describes that a survey was distributed</a:t>
            </a:r>
          </a:p>
          <a:p>
            <a:r>
              <a:rPr lang="en-US" dirty="0" smtClean="0"/>
              <a:t>Describes that participants were shown films</a:t>
            </a:r>
          </a:p>
          <a:p>
            <a:r>
              <a:rPr lang="en-US" dirty="0" smtClean="0"/>
              <a:t>Notes about how long the process took</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23</a:t>
            </a:fld>
            <a:endParaRPr lang="en-US"/>
          </a:p>
        </p:txBody>
      </p:sp>
    </p:spTree>
    <p:extLst>
      <p:ext uri="{BB962C8B-B14F-4D97-AF65-F5344CB8AC3E}">
        <p14:creationId xmlns:p14="http://schemas.microsoft.com/office/powerpoint/2010/main" val="3473028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important details</a:t>
            </a:r>
            <a:endParaRPr lang="en-US" dirty="0"/>
          </a:p>
        </p:txBody>
      </p:sp>
      <p:sp>
        <p:nvSpPr>
          <p:cNvPr id="3" name="Content Placeholder 2"/>
          <p:cNvSpPr>
            <a:spLocks noGrp="1"/>
          </p:cNvSpPr>
          <p:nvPr>
            <p:ph idx="1"/>
          </p:nvPr>
        </p:nvSpPr>
        <p:spPr/>
        <p:txBody>
          <a:bodyPr/>
          <a:lstStyle/>
          <a:p>
            <a:r>
              <a:rPr lang="en-US" dirty="0" smtClean="0"/>
              <a:t>Were data video or audio recorded?</a:t>
            </a:r>
          </a:p>
          <a:p>
            <a:r>
              <a:rPr lang="en-US" dirty="0" smtClean="0"/>
              <a:t>Did data collection happen at a certain time of day or year?</a:t>
            </a:r>
          </a:p>
          <a:p>
            <a:r>
              <a:rPr lang="en-US" dirty="0" smtClean="0"/>
              <a:t>Did participants receive an incentive?</a:t>
            </a:r>
          </a:p>
          <a:p>
            <a:pPr lvl="1"/>
            <a:r>
              <a:rPr lang="en-US" dirty="0" smtClean="0"/>
              <a:t>Money</a:t>
            </a:r>
            <a:endParaRPr lang="en-US" dirty="0"/>
          </a:p>
          <a:p>
            <a:pPr lvl="1"/>
            <a:r>
              <a:rPr lang="en-US" dirty="0" smtClean="0"/>
              <a:t>Course credits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24</a:t>
            </a:fld>
            <a:endParaRPr lang="en-US"/>
          </a:p>
        </p:txBody>
      </p:sp>
    </p:spTree>
    <p:extLst>
      <p:ext uri="{BB962C8B-B14F-4D97-AF65-F5344CB8AC3E}">
        <p14:creationId xmlns:p14="http://schemas.microsoft.com/office/powerpoint/2010/main" val="2071701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section-Challenges?</a:t>
            </a:r>
            <a:endParaRPr lang="en-US" dirty="0"/>
          </a:p>
        </p:txBody>
      </p:sp>
      <p:sp>
        <p:nvSpPr>
          <p:cNvPr id="3" name="Content Placeholder 2"/>
          <p:cNvSpPr>
            <a:spLocks noGrp="1"/>
          </p:cNvSpPr>
          <p:nvPr>
            <p:ph idx="1"/>
          </p:nvPr>
        </p:nvSpPr>
        <p:spPr/>
        <p:txBody>
          <a:bodyPr>
            <a:normAutofit/>
          </a:bodyPr>
          <a:lstStyle/>
          <a:p>
            <a:r>
              <a:rPr lang="en-US" dirty="0" smtClean="0"/>
              <a:t>The most challenging task in a procedure section is to get the right level of detail</a:t>
            </a:r>
          </a:p>
          <a:p>
            <a:r>
              <a:rPr lang="en-US" dirty="0" smtClean="0"/>
              <a:t>Enough so that the reader has a clear sense of exactly what happened and how it happened</a:t>
            </a:r>
          </a:p>
          <a:p>
            <a:r>
              <a:rPr lang="en-US" dirty="0" smtClean="0"/>
              <a:t>But not so much that it is boring or overwhelming</a:t>
            </a:r>
          </a:p>
          <a:p>
            <a:r>
              <a:rPr lang="en-US" dirty="0"/>
              <a:t>P</a:t>
            </a:r>
            <a:r>
              <a:rPr lang="en-US" dirty="0" smtClean="0"/>
              <a:t>rocedures sections in published articles are likely to vary regarding level of detail</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25</a:t>
            </a:fld>
            <a:endParaRPr lang="en-US"/>
          </a:p>
        </p:txBody>
      </p:sp>
    </p:spTree>
    <p:extLst>
      <p:ext uri="{BB962C8B-B14F-4D97-AF65-F5344CB8AC3E}">
        <p14:creationId xmlns:p14="http://schemas.microsoft.com/office/powerpoint/2010/main" val="3003354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This tutorial explained the purpose and parts of a method section of an empirical paper or proposal</a:t>
            </a:r>
          </a:p>
          <a:p>
            <a:r>
              <a:rPr lang="en-US" dirty="0" smtClean="0"/>
              <a:t>It reviewed in detail the specific components that may be in a procedure section</a:t>
            </a:r>
          </a:p>
          <a:p>
            <a:r>
              <a:rPr lang="en-US" dirty="0" smtClean="0"/>
              <a:t>It demonstrated several examples </a:t>
            </a:r>
            <a:r>
              <a:rPr lang="en-US" smtClean="0"/>
              <a:t>of procedure </a:t>
            </a:r>
            <a:r>
              <a:rPr lang="en-US" dirty="0" smtClean="0"/>
              <a:t>sections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26</a:t>
            </a:fld>
            <a:endParaRPr lang="en-US"/>
          </a:p>
        </p:txBody>
      </p:sp>
    </p:spTree>
    <p:extLst>
      <p:ext uri="{BB962C8B-B14F-4D97-AF65-F5344CB8AC3E}">
        <p14:creationId xmlns:p14="http://schemas.microsoft.com/office/powerpoint/2010/main" val="2863236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this tutorial</a:t>
            </a:r>
            <a:endParaRPr lang="en-US" dirty="0"/>
          </a:p>
        </p:txBody>
      </p:sp>
      <p:sp>
        <p:nvSpPr>
          <p:cNvPr id="3" name="Content Placeholder 2"/>
          <p:cNvSpPr>
            <a:spLocks noGrp="1"/>
          </p:cNvSpPr>
          <p:nvPr>
            <p:ph idx="1"/>
          </p:nvPr>
        </p:nvSpPr>
        <p:spPr/>
        <p:txBody>
          <a:bodyPr/>
          <a:lstStyle/>
          <a:p>
            <a:r>
              <a:rPr lang="en-US" dirty="0" smtClean="0"/>
              <a:t>Explain the purpose of a method section</a:t>
            </a:r>
          </a:p>
          <a:p>
            <a:r>
              <a:rPr lang="en-US" dirty="0" smtClean="0"/>
              <a:t>Demonstrate the procedure section of the method section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3</a:t>
            </a:fld>
            <a:endParaRPr lang="en-US"/>
          </a:p>
        </p:txBody>
      </p:sp>
    </p:spTree>
    <p:extLst>
      <p:ext uri="{BB962C8B-B14F-4D97-AF65-F5344CB8AC3E}">
        <p14:creationId xmlns:p14="http://schemas.microsoft.com/office/powerpoint/2010/main" val="1064542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a:t>
            </a:r>
          </a:p>
          <a:p>
            <a:pPr lvl="1"/>
            <a:r>
              <a:rPr lang="en-US" dirty="0" smtClean="0"/>
              <a:t>Articulate what the method section of a psychology paper is</a:t>
            </a:r>
          </a:p>
          <a:p>
            <a:pPr lvl="1"/>
            <a:r>
              <a:rPr lang="en-US" dirty="0" smtClean="0"/>
              <a:t>State what goes in that section</a:t>
            </a:r>
          </a:p>
          <a:p>
            <a:pPr lvl="1"/>
            <a:r>
              <a:rPr lang="en-US" dirty="0" smtClean="0"/>
              <a:t>State the components of a procedure section</a:t>
            </a:r>
          </a:p>
          <a:p>
            <a:pPr lvl="1"/>
            <a:r>
              <a:rPr lang="en-US" dirty="0" smtClean="0"/>
              <a:t>Draft </a:t>
            </a:r>
            <a:r>
              <a:rPr lang="en-US" smtClean="0"/>
              <a:t>a procedure </a:t>
            </a:r>
            <a:r>
              <a:rPr lang="en-US" dirty="0" smtClean="0"/>
              <a:t>section for your own work</a:t>
            </a:r>
            <a:endParaRPr lang="en-US" dirty="0"/>
          </a:p>
        </p:txBody>
      </p:sp>
      <p:sp>
        <p:nvSpPr>
          <p:cNvPr id="4" name="Footer Placeholder 3"/>
          <p:cNvSpPr>
            <a:spLocks noGrp="1"/>
          </p:cNvSpPr>
          <p:nvPr>
            <p:ph type="ftr" sz="quarter" idx="11"/>
          </p:nvPr>
        </p:nvSpPr>
        <p:spPr/>
        <p:txBody>
          <a:bodyPr/>
          <a:lstStyle/>
          <a:p>
            <a:r>
              <a:rPr lang="en-US" smtClean="0">
                <a:solidFill>
                  <a:srgbClr val="FFFFFF">
                    <a:tint val="75000"/>
                  </a:srgbClr>
                </a:solidFill>
              </a:rPr>
              <a:t>Created by Alice Frye, Ph.D., Department of Psychology, University of Massachusetts, Lowell</a:t>
            </a:r>
            <a:endParaRPr lang="en-US">
              <a:solidFill>
                <a:srgbClr val="FFFFFF">
                  <a:tint val="75000"/>
                </a:srgbClr>
              </a:solidFill>
            </a:endParaRPr>
          </a:p>
        </p:txBody>
      </p:sp>
      <p:sp>
        <p:nvSpPr>
          <p:cNvPr id="5" name="Slide Number Placeholder 4"/>
          <p:cNvSpPr>
            <a:spLocks noGrp="1"/>
          </p:cNvSpPr>
          <p:nvPr>
            <p:ph type="sldNum" sz="quarter" idx="12"/>
          </p:nvPr>
        </p:nvSpPr>
        <p:spPr/>
        <p:txBody>
          <a:bodyPr/>
          <a:lstStyle/>
          <a:p>
            <a:fld id="{5F98449E-60E7-4242-85E3-76A6E3020223}" type="slidenum">
              <a:rPr lang="en-US" smtClean="0">
                <a:solidFill>
                  <a:srgbClr val="FFFFFF">
                    <a:tint val="75000"/>
                  </a:srgbClr>
                </a:solidFill>
              </a:rPr>
              <a:pPr/>
              <a:t>4</a:t>
            </a:fld>
            <a:endParaRPr lang="en-US">
              <a:solidFill>
                <a:srgbClr val="FFFFFF">
                  <a:tint val="75000"/>
                </a:srgbClr>
              </a:solidFill>
            </a:endParaRPr>
          </a:p>
        </p:txBody>
      </p:sp>
    </p:spTree>
    <p:extLst>
      <p:ext uri="{BB962C8B-B14F-4D97-AF65-F5344CB8AC3E}">
        <p14:creationId xmlns:p14="http://schemas.microsoft.com/office/powerpoint/2010/main" val="2939231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Method Section?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the part of the proposal or research paper that describes the methods used to collect the data</a:t>
            </a:r>
          </a:p>
          <a:p>
            <a:r>
              <a:rPr lang="en-US" dirty="0" smtClean="0"/>
              <a:t>It follows the introduction</a:t>
            </a:r>
          </a:p>
          <a:p>
            <a:r>
              <a:rPr lang="en-US" dirty="0" smtClean="0"/>
              <a:t>It allows the reader to understand how the data were collected, and to judge for herself if she thinks the methods were good</a:t>
            </a:r>
          </a:p>
          <a:p>
            <a:r>
              <a:rPr lang="en-US" dirty="0" smtClean="0"/>
              <a:t>It should be detailed enough for a good researcher to be able to replicate the study from reading the method section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5</a:t>
            </a:fld>
            <a:endParaRPr lang="en-US"/>
          </a:p>
        </p:txBody>
      </p:sp>
    </p:spTree>
    <p:extLst>
      <p:ext uri="{BB962C8B-B14F-4D97-AF65-F5344CB8AC3E}">
        <p14:creationId xmlns:p14="http://schemas.microsoft.com/office/powerpoint/2010/main" val="262130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Method section?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method section contains several sections</a:t>
            </a:r>
          </a:p>
          <a:p>
            <a:pPr lvl="1"/>
            <a:r>
              <a:rPr lang="en-US" dirty="0" smtClean="0"/>
              <a:t>Participants</a:t>
            </a:r>
          </a:p>
          <a:p>
            <a:pPr lvl="2"/>
            <a:r>
              <a:rPr lang="en-US" dirty="0" smtClean="0"/>
              <a:t>Who was in the study</a:t>
            </a:r>
          </a:p>
          <a:p>
            <a:pPr lvl="1"/>
            <a:r>
              <a:rPr lang="en-US" dirty="0" smtClean="0"/>
              <a:t>Procedure</a:t>
            </a:r>
          </a:p>
          <a:p>
            <a:pPr lvl="2"/>
            <a:r>
              <a:rPr lang="en-US" dirty="0" smtClean="0"/>
              <a:t>What happened in the study</a:t>
            </a:r>
          </a:p>
          <a:p>
            <a:pPr lvl="1"/>
            <a:r>
              <a:rPr lang="en-US" dirty="0" smtClean="0"/>
              <a:t>Measures/Materials</a:t>
            </a:r>
          </a:p>
          <a:p>
            <a:pPr lvl="2"/>
            <a:r>
              <a:rPr lang="en-US" dirty="0" smtClean="0"/>
              <a:t>What measures were used—like surveys</a:t>
            </a:r>
          </a:p>
          <a:p>
            <a:pPr lvl="2"/>
            <a:r>
              <a:rPr lang="en-US" dirty="0" smtClean="0"/>
              <a:t>Or what materials—like special lab </a:t>
            </a:r>
            <a:r>
              <a:rPr lang="en-US" dirty="0" err="1" smtClean="0"/>
              <a:t>equipement</a:t>
            </a:r>
            <a:endParaRPr lang="en-US" dirty="0" smtClean="0"/>
          </a:p>
          <a:p>
            <a:pPr lvl="1"/>
            <a:r>
              <a:rPr lang="en-US" dirty="0" smtClean="0"/>
              <a:t>Analysis section-not covered in these tutorials</a:t>
            </a:r>
          </a:p>
          <a:p>
            <a:pPr lvl="2"/>
            <a:r>
              <a:rPr lang="en-US" dirty="0" smtClean="0"/>
              <a:t>Describes the statistical analysis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6</a:t>
            </a:fld>
            <a:endParaRPr lang="en-US"/>
          </a:p>
        </p:txBody>
      </p:sp>
    </p:spTree>
    <p:extLst>
      <p:ext uri="{BB962C8B-B14F-4D97-AF65-F5344CB8AC3E}">
        <p14:creationId xmlns:p14="http://schemas.microsoft.com/office/powerpoint/2010/main" val="4048926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Section-Procedure</a:t>
            </a:r>
            <a:endParaRPr lang="en-US" dirty="0"/>
          </a:p>
        </p:txBody>
      </p:sp>
      <p:sp>
        <p:nvSpPr>
          <p:cNvPr id="3" name="Content Placeholder 2"/>
          <p:cNvSpPr>
            <a:spLocks noGrp="1"/>
          </p:cNvSpPr>
          <p:nvPr>
            <p:ph idx="1"/>
          </p:nvPr>
        </p:nvSpPr>
        <p:spPr/>
        <p:txBody>
          <a:bodyPr/>
          <a:lstStyle/>
          <a:p>
            <a:r>
              <a:rPr lang="en-US" dirty="0" smtClean="0"/>
              <a:t>This tutorial shows demonstrates the </a:t>
            </a:r>
            <a:r>
              <a:rPr lang="en-US" u="sng" dirty="0" smtClean="0"/>
              <a:t>procedure</a:t>
            </a:r>
            <a:r>
              <a:rPr lang="en-US" dirty="0" smtClean="0"/>
              <a:t> section</a:t>
            </a:r>
          </a:p>
          <a:p>
            <a:r>
              <a:rPr lang="en-US" dirty="0" smtClean="0"/>
              <a:t>Other tutorials cover the </a:t>
            </a:r>
            <a:r>
              <a:rPr lang="en-US" u="sng" dirty="0" smtClean="0"/>
              <a:t>participants</a:t>
            </a:r>
            <a:r>
              <a:rPr lang="en-US" dirty="0" smtClean="0"/>
              <a:t> and </a:t>
            </a:r>
            <a:r>
              <a:rPr lang="en-US" u="sng" dirty="0" smtClean="0"/>
              <a:t>measures</a:t>
            </a:r>
            <a:r>
              <a:rPr lang="en-US" dirty="0" smtClean="0"/>
              <a:t> sections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7</a:t>
            </a:fld>
            <a:endParaRPr lang="en-US"/>
          </a:p>
        </p:txBody>
      </p:sp>
    </p:spTree>
    <p:extLst>
      <p:ext uri="{BB962C8B-B14F-4D97-AF65-F5344CB8AC3E}">
        <p14:creationId xmlns:p14="http://schemas.microsoft.com/office/powerpoint/2010/main" val="53820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a:t>
            </a:r>
            <a:r>
              <a:rPr lang="en-US" dirty="0" smtClean="0"/>
              <a:t>ells the reader how the data were collected </a:t>
            </a:r>
          </a:p>
          <a:p>
            <a:r>
              <a:rPr lang="en-US" dirty="0"/>
              <a:t>C</a:t>
            </a:r>
            <a:r>
              <a:rPr lang="en-US" dirty="0" smtClean="0"/>
              <a:t>learly shows </a:t>
            </a:r>
            <a:r>
              <a:rPr lang="en-US" u="sng" dirty="0" smtClean="0"/>
              <a:t>the order</a:t>
            </a:r>
            <a:r>
              <a:rPr lang="en-US" dirty="0" smtClean="0"/>
              <a:t> in which things occurred</a:t>
            </a:r>
          </a:p>
          <a:p>
            <a:r>
              <a:rPr lang="en-US" dirty="0" smtClean="0"/>
              <a:t>States </a:t>
            </a:r>
            <a:r>
              <a:rPr lang="en-US" dirty="0"/>
              <a:t>h</a:t>
            </a:r>
            <a:r>
              <a:rPr lang="en-US" dirty="0" smtClean="0"/>
              <a:t>ow the sample was recruited</a:t>
            </a:r>
          </a:p>
          <a:p>
            <a:r>
              <a:rPr lang="en-US" dirty="0" smtClean="0"/>
              <a:t>Notes </a:t>
            </a:r>
            <a:r>
              <a:rPr lang="en-US" dirty="0"/>
              <a:t>w</a:t>
            </a:r>
            <a:r>
              <a:rPr lang="en-US" dirty="0" smtClean="0"/>
              <a:t>ho collected the data</a:t>
            </a:r>
          </a:p>
          <a:p>
            <a:r>
              <a:rPr lang="en-US" dirty="0" smtClean="0"/>
              <a:t>States clearly all processes or </a:t>
            </a:r>
            <a:r>
              <a:rPr lang="en-US" dirty="0"/>
              <a:t>activities participants engaged </a:t>
            </a:r>
            <a:r>
              <a:rPr lang="en-US" dirty="0" smtClean="0"/>
              <a:t>in</a:t>
            </a:r>
          </a:p>
          <a:p>
            <a:r>
              <a:rPr lang="en-US" dirty="0" smtClean="0"/>
              <a:t>Says what </a:t>
            </a:r>
            <a:r>
              <a:rPr lang="en-US" u="sng" dirty="0" smtClean="0"/>
              <a:t>happened</a:t>
            </a:r>
            <a:r>
              <a:rPr lang="en-US" dirty="0" smtClean="0"/>
              <a:t> in the study</a:t>
            </a:r>
          </a:p>
          <a:p>
            <a:r>
              <a:rPr lang="en-US" dirty="0" smtClean="0"/>
              <a:t>Notes where all the activities took place</a:t>
            </a:r>
          </a:p>
          <a:p>
            <a:r>
              <a:rPr lang="en-US" dirty="0" smtClean="0"/>
              <a:t>May include other important details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8</a:t>
            </a:fld>
            <a:endParaRPr lang="en-US"/>
          </a:p>
        </p:txBody>
      </p:sp>
    </p:spTree>
    <p:extLst>
      <p:ext uri="{BB962C8B-B14F-4D97-AF65-F5344CB8AC3E}">
        <p14:creationId xmlns:p14="http://schemas.microsoft.com/office/powerpoint/2010/main" val="246376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 sample was recruited</a:t>
            </a:r>
            <a:br>
              <a:rPr lang="en-US" dirty="0" smtClean="0"/>
            </a:br>
            <a:endParaRPr lang="en-US" dirty="0"/>
          </a:p>
        </p:txBody>
      </p:sp>
      <p:sp>
        <p:nvSpPr>
          <p:cNvPr id="3" name="Content Placeholder 2"/>
          <p:cNvSpPr>
            <a:spLocks noGrp="1"/>
          </p:cNvSpPr>
          <p:nvPr>
            <p:ph idx="1"/>
          </p:nvPr>
        </p:nvSpPr>
        <p:spPr/>
        <p:txBody>
          <a:bodyPr/>
          <a:lstStyle/>
          <a:p>
            <a:r>
              <a:rPr lang="en-US" dirty="0" smtClean="0"/>
              <a:t>The participants section described </a:t>
            </a:r>
            <a:r>
              <a:rPr lang="en-US" u="sng" dirty="0" smtClean="0"/>
              <a:t>what type</a:t>
            </a:r>
            <a:r>
              <a:rPr lang="en-US" dirty="0" smtClean="0"/>
              <a:t> of sample was used</a:t>
            </a:r>
          </a:p>
          <a:p>
            <a:pPr lvl="1"/>
            <a:r>
              <a:rPr lang="en-US" dirty="0" smtClean="0"/>
              <a:t>E.g. a convenience sample or simple random sample</a:t>
            </a:r>
          </a:p>
          <a:p>
            <a:r>
              <a:rPr lang="en-US" dirty="0"/>
              <a:t>T</a:t>
            </a:r>
            <a:r>
              <a:rPr lang="en-US" dirty="0" smtClean="0"/>
              <a:t>he procedures section describes </a:t>
            </a:r>
            <a:r>
              <a:rPr lang="en-US" u="sng" dirty="0" smtClean="0"/>
              <a:t>how</a:t>
            </a:r>
            <a:r>
              <a:rPr lang="en-US" dirty="0" smtClean="0"/>
              <a:t> </a:t>
            </a:r>
            <a:r>
              <a:rPr lang="en-US" dirty="0"/>
              <a:t>the sample </a:t>
            </a:r>
            <a:r>
              <a:rPr lang="en-US" dirty="0" smtClean="0"/>
              <a:t>was actually recruited or contacted</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3AD044A6-52C3-4E8E-9C12-C7885AE2936F}" type="slidenum">
              <a:rPr lang="en-US" smtClean="0"/>
              <a:t>9</a:t>
            </a:fld>
            <a:endParaRPr lang="en-US"/>
          </a:p>
        </p:txBody>
      </p:sp>
    </p:spTree>
    <p:extLst>
      <p:ext uri="{BB962C8B-B14F-4D97-AF65-F5344CB8AC3E}">
        <p14:creationId xmlns:p14="http://schemas.microsoft.com/office/powerpoint/2010/main" val="3654401077"/>
      </p:ext>
    </p:extLst>
  </p:cSld>
  <p:clrMapOvr>
    <a:masterClrMapping/>
  </p:clrMapOvr>
</p:sld>
</file>

<file path=ppt/theme/theme1.xml><?xml version="1.0" encoding="utf-8"?>
<a:theme xmlns:a="http://schemas.openxmlformats.org/drawingml/2006/main" name="Office Theme">
  <a:themeElements>
    <a:clrScheme name="Custom 5">
      <a:dk1>
        <a:srgbClr val="292934"/>
      </a:dk1>
      <a:lt1>
        <a:srgbClr val="FFFFFF"/>
      </a:lt1>
      <a:dk2>
        <a:srgbClr val="007033"/>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5">
      <a:dk1>
        <a:srgbClr val="292934"/>
      </a:dk1>
      <a:lt1>
        <a:srgbClr val="FFFFFF"/>
      </a:lt1>
      <a:dk2>
        <a:srgbClr val="007033"/>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1754</Words>
  <Application>Microsoft Office PowerPoint</Application>
  <PresentationFormat>On-screen Show (4:3)</PresentationFormat>
  <Paragraphs>189</Paragraphs>
  <Slides>26</Slides>
  <Notes>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Office Theme</vt:lpstr>
      <vt:lpstr>1_Office Theme</vt:lpstr>
      <vt:lpstr>Method Section</vt:lpstr>
      <vt:lpstr>Steps in this tutorial</vt:lpstr>
      <vt:lpstr>Goals of this tutorial</vt:lpstr>
      <vt:lpstr>Objectives</vt:lpstr>
      <vt:lpstr>What is a Method Section?</vt:lpstr>
      <vt:lpstr>What is the Method section?</vt:lpstr>
      <vt:lpstr>Method Section-Procedure</vt:lpstr>
      <vt:lpstr>Procedure</vt:lpstr>
      <vt:lpstr>How the sample was recruited </vt:lpstr>
      <vt:lpstr>How the sample was recruited  </vt:lpstr>
      <vt:lpstr>How the sample was recruited-example</vt:lpstr>
      <vt:lpstr>How the sample was recruited-Example-Notes</vt:lpstr>
      <vt:lpstr>How the sample was recruited-Example 2</vt:lpstr>
      <vt:lpstr>How the sample was recruited-Example 2-Notes</vt:lpstr>
      <vt:lpstr> Who collected the data Things to consider: </vt:lpstr>
      <vt:lpstr>Who collected data-Examples</vt:lpstr>
      <vt:lpstr>Who collected data-Example-2</vt:lpstr>
      <vt:lpstr>Who collected data-Notes on the examples</vt:lpstr>
      <vt:lpstr>Where did activities take place</vt:lpstr>
      <vt:lpstr>Where did activities take place-Example</vt:lpstr>
      <vt:lpstr>  What processes or activities participants engaged in  </vt:lpstr>
      <vt:lpstr>Processes and activities-Example</vt:lpstr>
      <vt:lpstr>Processes and activities-Example Notes</vt:lpstr>
      <vt:lpstr>Other important details</vt:lpstr>
      <vt:lpstr>Procedures section-Challenges?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Frye, Alice A</dc:creator>
  <cp:lastModifiedBy>Mary</cp:lastModifiedBy>
  <cp:revision>24</cp:revision>
  <dcterms:created xsi:type="dcterms:W3CDTF">2012-06-25T15:31:18Z</dcterms:created>
  <dcterms:modified xsi:type="dcterms:W3CDTF">2013-09-21T19:58:29Z</dcterms:modified>
</cp:coreProperties>
</file>