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314" r:id="rId2"/>
    <p:sldId id="315" r:id="rId3"/>
    <p:sldId id="316" r:id="rId4"/>
    <p:sldId id="317" r:id="rId5"/>
    <p:sldId id="318" r:id="rId6"/>
    <p:sldId id="326" r:id="rId7"/>
    <p:sldId id="327" r:id="rId8"/>
    <p:sldId id="328" r:id="rId9"/>
    <p:sldId id="329" r:id="rId10"/>
    <p:sldId id="323" r:id="rId11"/>
    <p:sldId id="324" r:id="rId12"/>
    <p:sldId id="325" r:id="rId13"/>
    <p:sldId id="311" r:id="rId14"/>
    <p:sldId id="275" r:id="rId15"/>
    <p:sldId id="282" r:id="rId16"/>
    <p:sldId id="298" r:id="rId17"/>
    <p:sldId id="299" r:id="rId18"/>
    <p:sldId id="308" r:id="rId19"/>
    <p:sldId id="300" r:id="rId20"/>
    <p:sldId id="312" r:id="rId21"/>
    <p:sldId id="313" r:id="rId22"/>
    <p:sldId id="262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3F17E6-DEF9-4656-843C-603D72949932}" type="datetimeFigureOut">
              <a:rPr lang="en-US" smtClean="0"/>
              <a:t>9/21/2013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48D49D-3E66-47CC-9DF8-4D7A35E0E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505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575B6-4340-43FE-8975-10191DC3B59C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016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3220-AA51-47C9-8B96-BABAFD5FD695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022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43AF9-3211-4CDE-BCFE-D65E2C434178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259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B46AF-F854-4B2A-A14D-34D5CCFA95A7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829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2024A-BE33-46FF-AE0A-3AECE9541CB4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480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66B5D-B16F-4EC5-BBDD-B28842A36086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586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6AFE-E576-43F3-9461-56ED360B882C}" type="datetime1">
              <a:rPr lang="en-US" smtClean="0"/>
              <a:t>9/21/2013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457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C1F25-2B43-4C0E-9647-8CC15B170019}" type="datetime1">
              <a:rPr lang="en-US" smtClean="0"/>
              <a:t>9/21/2013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496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F6306-DDCC-4003-AF10-FD36647894A4}" type="datetime1">
              <a:rPr lang="en-US" smtClean="0"/>
              <a:t>9/21/2013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878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43BE5-627D-4117-A0E4-964B9B40B5AE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710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9CAB5-1344-4CEC-B9A6-71AEEEB94542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242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C5CCF-355D-4301-BA5F-DA7CCA386AE3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6940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ichd.nih.gov/publications/nrp/smallbook.cfm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ichd.nih.gov/publications/nrp/smallbook.cfm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References: Government documents and reports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APA format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365125"/>
          </a:xfrm>
        </p:spPr>
        <p:txBody>
          <a:bodyPr/>
          <a:lstStyle/>
          <a:p>
            <a:r>
              <a:rPr lang="en-US" dirty="0" smtClean="0"/>
              <a:t>Created by Andrea </a:t>
            </a:r>
            <a:r>
              <a:rPr lang="en-US" dirty="0" err="1" smtClean="0"/>
              <a:t>Dottolo</a:t>
            </a:r>
            <a:r>
              <a:rPr lang="en-US" dirty="0" smtClean="0"/>
              <a:t>, Ph.D., Department of Psychology, University of Massachusetts, Lowell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</a:t>
            </a:fld>
            <a:endParaRPr lang="en-US"/>
          </a:p>
        </p:txBody>
      </p:sp>
      <p:pic>
        <p:nvPicPr>
          <p:cNvPr id="6" name="Picture 2" descr="UMass Lowel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945" y="533400"/>
            <a:ext cx="1623810" cy="1463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4629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92500"/>
          </a:bodyPr>
          <a:lstStyle/>
          <a:p>
            <a:r>
              <a:rPr lang="en-US" dirty="0"/>
              <a:t>Your reference list should appear at the end of your paper. </a:t>
            </a:r>
          </a:p>
          <a:p>
            <a:r>
              <a:rPr lang="en-US" dirty="0"/>
              <a:t>It provides the information necessary for a reader to find any source you cite in your paper.</a:t>
            </a:r>
          </a:p>
          <a:p>
            <a:r>
              <a:rPr lang="en-US" dirty="0"/>
              <a:t>Each source you cite in the paper must appear in your reference list; AND each source in the reference list must be cited in your text. </a:t>
            </a:r>
          </a:p>
          <a:p>
            <a:r>
              <a:rPr lang="en-US" dirty="0"/>
              <a:t>The in-text citation should generally correspond to the way it appears in the references (order of authors and year).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61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Your </a:t>
            </a:r>
            <a:r>
              <a:rPr lang="en-US" dirty="0"/>
              <a:t>references should begin on a new page separate from the text of the </a:t>
            </a:r>
            <a:r>
              <a:rPr lang="en-US" dirty="0" smtClean="0"/>
              <a:t>essay.  Label </a:t>
            </a:r>
            <a:r>
              <a:rPr lang="en-US" dirty="0"/>
              <a:t>this page </a:t>
            </a:r>
            <a:r>
              <a:rPr lang="en-US" dirty="0" smtClean="0">
                <a:solidFill>
                  <a:srgbClr val="FFFF00"/>
                </a:solidFill>
              </a:rPr>
              <a:t>References</a:t>
            </a:r>
            <a:r>
              <a:rPr lang="en-US" dirty="0" smtClean="0"/>
              <a:t> </a:t>
            </a:r>
            <a:r>
              <a:rPr lang="en-US" dirty="0"/>
              <a:t>centered at the top of the page </a:t>
            </a:r>
            <a:r>
              <a:rPr lang="en-US" dirty="0" smtClean="0"/>
              <a:t>in bold (do </a:t>
            </a:r>
            <a:r>
              <a:rPr lang="en-US" smtClean="0"/>
              <a:t>NOT underline</a:t>
            </a:r>
            <a:r>
              <a:rPr lang="en-US" dirty="0"/>
              <a:t>, or use quotation marks for the title). </a:t>
            </a:r>
            <a:endParaRPr lang="en-US" dirty="0" smtClean="0"/>
          </a:p>
          <a:p>
            <a:r>
              <a:rPr lang="en-US" dirty="0" smtClean="0"/>
              <a:t>Do NOT call this page a “Works Cited,” “Bibliography” or any other title.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5515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ALL of the </a:t>
            </a:r>
            <a:r>
              <a:rPr lang="en-US" dirty="0"/>
              <a:t>text </a:t>
            </a:r>
            <a:r>
              <a:rPr lang="en-US" dirty="0" smtClean="0"/>
              <a:t>in your references should </a:t>
            </a:r>
            <a:r>
              <a:rPr lang="en-US" dirty="0"/>
              <a:t>be double-spaced just like the rest of your </a:t>
            </a:r>
            <a:r>
              <a:rPr lang="en-US" dirty="0" smtClean="0"/>
              <a:t>paper.</a:t>
            </a:r>
          </a:p>
          <a:p>
            <a:r>
              <a:rPr lang="en-US" dirty="0" smtClean="0"/>
              <a:t>Your reference page should be alphabetized by last name of the first author of each item.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All </a:t>
            </a:r>
            <a:r>
              <a:rPr lang="en-US" dirty="0"/>
              <a:t>lines after the first line of each entry </a:t>
            </a:r>
            <a:r>
              <a:rPr lang="en-US" dirty="0" smtClean="0"/>
              <a:t>in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your reference </a:t>
            </a:r>
            <a:r>
              <a:rPr lang="en-US" dirty="0"/>
              <a:t>list should be indented </a:t>
            </a:r>
            <a:r>
              <a:rPr lang="en-US" dirty="0" smtClean="0"/>
              <a:t>one-	half </a:t>
            </a:r>
            <a:r>
              <a:rPr lang="en-US" dirty="0"/>
              <a:t>inch </a:t>
            </a:r>
            <a:r>
              <a:rPr lang="en-US" dirty="0" smtClean="0"/>
              <a:t>from </a:t>
            </a:r>
            <a:r>
              <a:rPr lang="en-US" dirty="0"/>
              <a:t>the left margin. This is called </a:t>
            </a:r>
            <a:r>
              <a:rPr lang="en-US" dirty="0" smtClean="0"/>
              <a:t>	</a:t>
            </a:r>
            <a:r>
              <a:rPr lang="en-US" u="sng" dirty="0" smtClean="0"/>
              <a:t>hanging indentation</a:t>
            </a:r>
            <a:r>
              <a:rPr lang="en-US" dirty="0" smtClean="0"/>
              <a:t>. This last bullet point 	contains a hanging indentation.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365125"/>
          </a:xfrm>
        </p:spPr>
        <p:txBody>
          <a:bodyPr/>
          <a:lstStyle/>
          <a:p>
            <a:r>
              <a:rPr lang="en-US" dirty="0" smtClean="0"/>
              <a:t>Created by Andrea </a:t>
            </a:r>
            <a:r>
              <a:rPr lang="en-US" dirty="0" err="1" smtClean="0"/>
              <a:t>Dottolo</a:t>
            </a:r>
            <a:r>
              <a:rPr lang="en-US" dirty="0" smtClean="0"/>
              <a:t>, Ph.D., Department of Psychology, University of Massachusetts, Lowell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2270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Government documents &amp;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psychology, we often rely on national data from government reports as evidence to support our claims.  Common agencies you might use include:</a:t>
            </a:r>
          </a:p>
          <a:p>
            <a:pPr lvl="1"/>
            <a:r>
              <a:rPr lang="en-US" dirty="0" smtClean="0"/>
              <a:t>National Institute of Health (NIH)</a:t>
            </a:r>
          </a:p>
          <a:p>
            <a:pPr lvl="1"/>
            <a:r>
              <a:rPr lang="en-US" dirty="0" smtClean="0"/>
              <a:t>National Institute of Mental Health (NIMH)</a:t>
            </a:r>
          </a:p>
          <a:p>
            <a:pPr lvl="1"/>
            <a:r>
              <a:rPr lang="en-US" dirty="0" smtClean="0"/>
              <a:t>Centers for Disease Control (CDC)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365125"/>
          </a:xfrm>
        </p:spPr>
        <p:txBody>
          <a:bodyPr/>
          <a:lstStyle/>
          <a:p>
            <a:r>
              <a:rPr lang="en-US" dirty="0" smtClean="0"/>
              <a:t>Created by Andrea </a:t>
            </a:r>
            <a:r>
              <a:rPr lang="en-US" dirty="0" err="1" smtClean="0"/>
              <a:t>Dottolo</a:t>
            </a:r>
            <a:r>
              <a:rPr lang="en-US" dirty="0" smtClean="0"/>
              <a:t>, Ph.D., Department of Psychology, University of Massachusetts, Lowell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7292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Here is how you would format a government report (in print) in your references: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National Institute of Mental Health. (1990). </a:t>
            </a:r>
            <a:r>
              <a:rPr lang="en-US" dirty="0" smtClean="0">
                <a:solidFill>
                  <a:srgbClr val="FFFF00"/>
                </a:solidFill>
              </a:rPr>
              <a:t>	</a:t>
            </a:r>
            <a:r>
              <a:rPr lang="en-US" i="1" dirty="0" smtClean="0">
                <a:solidFill>
                  <a:srgbClr val="FFFF00"/>
                </a:solidFill>
              </a:rPr>
              <a:t>Clinical </a:t>
            </a:r>
            <a:r>
              <a:rPr lang="en-US" i="1" dirty="0">
                <a:solidFill>
                  <a:srgbClr val="FFFF00"/>
                </a:solidFill>
              </a:rPr>
              <a:t>training in serious mental illness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	(</a:t>
            </a:r>
            <a:r>
              <a:rPr lang="en-US" dirty="0">
                <a:solidFill>
                  <a:srgbClr val="FFFF00"/>
                </a:solidFill>
              </a:rPr>
              <a:t>DHHS Publication No. ADM 90-1679). </a:t>
            </a:r>
            <a:r>
              <a:rPr lang="en-US" dirty="0" smtClean="0">
                <a:solidFill>
                  <a:srgbClr val="FFFF00"/>
                </a:solidFill>
              </a:rPr>
              <a:t>	Washington</a:t>
            </a:r>
            <a:r>
              <a:rPr lang="en-US" dirty="0">
                <a:solidFill>
                  <a:srgbClr val="FFFF00"/>
                </a:solidFill>
              </a:rPr>
              <a:t>, DC: U.S. Government Printing </a:t>
            </a:r>
            <a:r>
              <a:rPr lang="en-US" dirty="0" smtClean="0">
                <a:solidFill>
                  <a:srgbClr val="FFFF00"/>
                </a:solidFill>
              </a:rPr>
              <a:t>	Office</a:t>
            </a:r>
            <a:r>
              <a:rPr lang="en-US" dirty="0">
                <a:solidFill>
                  <a:srgbClr val="FFFF00"/>
                </a:solidFill>
              </a:rPr>
              <a:t>.</a:t>
            </a:r>
            <a:endParaRPr lang="en-US" i="1" dirty="0">
              <a:solidFill>
                <a:srgbClr val="FFFF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365125"/>
          </a:xfrm>
        </p:spPr>
        <p:txBody>
          <a:bodyPr/>
          <a:lstStyle/>
          <a:p>
            <a:r>
              <a:rPr lang="en-US" dirty="0" smtClean="0"/>
              <a:t>Created by Andrea </a:t>
            </a:r>
            <a:r>
              <a:rPr lang="en-US" dirty="0" err="1" smtClean="0"/>
              <a:t>Dottolo</a:t>
            </a:r>
            <a:r>
              <a:rPr lang="en-US" dirty="0" smtClean="0"/>
              <a:t>, Ph.D., Department of Psychology, University of Massachusetts, Lowell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8981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Notes on the example: Institute 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3820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Now let’s look at each part of the reference: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FF00"/>
                </a:solidFill>
              </a:rPr>
              <a:t>National Institute of Mental Health. </a:t>
            </a:r>
            <a:r>
              <a:rPr lang="en-US" sz="2400" dirty="0"/>
              <a:t>(1990). 	</a:t>
            </a:r>
            <a:r>
              <a:rPr lang="en-US" sz="2400" i="1" dirty="0"/>
              <a:t>Clinical training in </a:t>
            </a:r>
            <a:r>
              <a:rPr lang="en-US" sz="2400" i="1" dirty="0" smtClean="0"/>
              <a:t>	serious </a:t>
            </a:r>
            <a:r>
              <a:rPr lang="en-US" sz="2400" i="1" dirty="0"/>
              <a:t>mental illness</a:t>
            </a:r>
            <a:r>
              <a:rPr lang="en-US" sz="2400" dirty="0"/>
              <a:t> 	(DHHS Publication No. ADM </a:t>
            </a:r>
            <a:r>
              <a:rPr lang="en-US" sz="2400" dirty="0" smtClean="0"/>
              <a:t>90-	1679</a:t>
            </a:r>
            <a:r>
              <a:rPr lang="en-US" sz="2400" dirty="0"/>
              <a:t>). 	Washington, DC: U.S. Government Printing </a:t>
            </a:r>
            <a:r>
              <a:rPr lang="en-US" sz="2400" dirty="0" smtClean="0"/>
              <a:t>Office</a:t>
            </a:r>
            <a:r>
              <a:rPr lang="en-US" sz="2400" dirty="0"/>
              <a:t>.</a:t>
            </a:r>
            <a:endParaRPr lang="en-US" sz="2400" i="1" dirty="0"/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name of the institute or government agency appears in the usual place of an author’s name, since there is no one author, and they “wrote” the document.</a:t>
            </a: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entire name is spelled out, and does not include its common acronym, in this case, NIMH.  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7816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on the example: Year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3820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National Institute of Mental Health. </a:t>
            </a:r>
            <a:r>
              <a:rPr lang="en-US" sz="2400" dirty="0">
                <a:solidFill>
                  <a:srgbClr val="FFFF00"/>
                </a:solidFill>
              </a:rPr>
              <a:t>(1990). </a:t>
            </a:r>
            <a:r>
              <a:rPr lang="en-US" sz="2400" i="1" dirty="0" smtClean="0"/>
              <a:t>Clinical </a:t>
            </a:r>
            <a:r>
              <a:rPr lang="en-US" sz="2400" i="1" dirty="0"/>
              <a:t>training in 	serious mental illness</a:t>
            </a:r>
            <a:r>
              <a:rPr lang="en-US" sz="2400" dirty="0"/>
              <a:t> 	(DHHS Publication No. ADM 90-	1679). 	Washington, DC: U.S. Government Printing Office.</a:t>
            </a:r>
            <a:endParaRPr lang="en-US" sz="2400" i="1" dirty="0"/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year of publication of the report appears after the name of the institute in parentheses, followed by a period.</a:t>
            </a:r>
            <a:endParaRPr lang="en-US" sz="2800" u="sng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volume or edition numbers, or page numbers do NOT appear here.  </a:t>
            </a:r>
          </a:p>
          <a:p>
            <a:pPr marL="0" indent="0">
              <a:buNone/>
            </a:pP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6941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Notes on the example: Report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257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600" dirty="0"/>
              <a:t>National Institute of Mental Health. (1990). </a:t>
            </a:r>
            <a:r>
              <a:rPr lang="en-US" sz="2600" i="1" dirty="0">
                <a:solidFill>
                  <a:srgbClr val="FFFF00"/>
                </a:solidFill>
              </a:rPr>
              <a:t>Clinical training in 	serious mental illness</a:t>
            </a:r>
            <a:r>
              <a:rPr lang="en-US" sz="2600" dirty="0">
                <a:solidFill>
                  <a:srgbClr val="FFFF00"/>
                </a:solidFill>
              </a:rPr>
              <a:t> </a:t>
            </a:r>
            <a:r>
              <a:rPr lang="en-US" sz="2600" dirty="0"/>
              <a:t>	(DHHS Publication No. ADM 90-	1679). 	Washington, DC: U.S. Government Printing Office.</a:t>
            </a:r>
            <a:endParaRPr lang="en-US" sz="2600" i="1" dirty="0"/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title of the report or document appears after the year, in </a:t>
            </a:r>
            <a:r>
              <a:rPr lang="en-US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italics.</a:t>
            </a: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title is in sentence form, which means it “reads” like a sentence, with a period at the end.  </a:t>
            </a: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first letter of the first word is capitalized, and the rest of the title is NOT capitalized UNLESS: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There is a colon in the title (which there often is), and then the first letter of the word after the title is capitalized</a:t>
            </a:r>
            <a:r>
              <a:rPr lang="en-US" sz="2400" dirty="0" smtClean="0">
                <a:solidFill>
                  <a:srgbClr val="FF0000"/>
                </a:solidFill>
              </a:rPr>
              <a:t>.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title includes proper nouns, or the special words we use to refer to people, places, or organizations.  For example, Asian, American, England, Ford, McDonalds, and January are all capitalized.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065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Notes on the example: Report number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National Institute of Mental Health. (1990). </a:t>
            </a:r>
            <a:r>
              <a:rPr lang="en-US" sz="2400" i="1" dirty="0"/>
              <a:t>Clinical training in 	serious mental illness</a:t>
            </a:r>
            <a:r>
              <a:rPr lang="en-US" sz="2400" dirty="0"/>
              <a:t> 	</a:t>
            </a:r>
            <a:r>
              <a:rPr lang="en-US" sz="2400" dirty="0">
                <a:solidFill>
                  <a:srgbClr val="FFFF00"/>
                </a:solidFill>
              </a:rPr>
              <a:t>(DHHS Publication No. ADM 90-	1679). 	</a:t>
            </a:r>
            <a:r>
              <a:rPr lang="en-US" sz="2400" dirty="0"/>
              <a:t>Washington, DC: U.S. Government Printing Office.</a:t>
            </a:r>
            <a:endParaRPr lang="en-US" sz="2400" i="1" dirty="0"/>
          </a:p>
          <a:p>
            <a:r>
              <a:rPr lang="en-US" sz="2400" dirty="0" smtClean="0"/>
              <a:t>When the institute or organization assigns a number to the report (it might be called a report number, contract number, or monograph number), it appears immediately after the title, in parentheses, followed by a period.  </a:t>
            </a:r>
          </a:p>
          <a:p>
            <a:r>
              <a:rPr lang="en-US" sz="2400" dirty="0" smtClean="0"/>
              <a:t>Inside the parentheses, we use the acronym (DHHS, which stands for the Department of Health and Human Services, the people who produced the report).</a:t>
            </a:r>
          </a:p>
          <a:p>
            <a:r>
              <a:rPr lang="en-US" sz="2400" dirty="0" smtClean="0"/>
              <a:t>The word </a:t>
            </a:r>
            <a:r>
              <a:rPr lang="en-US" sz="2400" dirty="0" smtClean="0">
                <a:solidFill>
                  <a:srgbClr val="FFFF00"/>
                </a:solidFill>
              </a:rPr>
              <a:t>Publication </a:t>
            </a:r>
            <a:r>
              <a:rPr lang="en-US" sz="2400" dirty="0" smtClean="0"/>
              <a:t>is capitalized, and the abbreviation </a:t>
            </a:r>
            <a:r>
              <a:rPr lang="en-US" sz="2400" dirty="0" smtClean="0">
                <a:solidFill>
                  <a:srgbClr val="FFFF00"/>
                </a:solidFill>
              </a:rPr>
              <a:t>No.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is used to indicate the word “number.” </a:t>
            </a:r>
          </a:p>
          <a:p>
            <a:r>
              <a:rPr lang="en-US" sz="2400" dirty="0" smtClean="0"/>
              <a:t>Sometimes the numbers contain letters, just state them as they appear.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3397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Notes on the example: Publisher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National Institute of Mental Health. (1990). </a:t>
            </a:r>
            <a:r>
              <a:rPr lang="en-US" sz="2400" i="1" dirty="0"/>
              <a:t>Clinical training in 	serious mental illness</a:t>
            </a:r>
            <a:r>
              <a:rPr lang="en-US" sz="2400" dirty="0"/>
              <a:t> 	(DHHS Publication No. ADM 90-	1679). 	</a:t>
            </a:r>
            <a:r>
              <a:rPr lang="en-US" sz="2400" dirty="0">
                <a:solidFill>
                  <a:srgbClr val="FFFF00"/>
                </a:solidFill>
              </a:rPr>
              <a:t>Washington, DC: U.S. Government Printing Office.</a:t>
            </a:r>
            <a:endParaRPr lang="en-US" sz="2400" i="1" dirty="0">
              <a:solidFill>
                <a:srgbClr val="FFFF00"/>
              </a:solidFill>
            </a:endParaRPr>
          </a:p>
          <a:p>
            <a:r>
              <a:rPr lang="en-US" sz="2800" dirty="0" smtClean="0"/>
              <a:t>The city and state of the publisher appear after the report number, followed by a colon.</a:t>
            </a: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name of the publisher appears after the colon.</a:t>
            </a: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If the report came from a U.S. Government Printing Office, then the publisher information will appear exactly as it does in the example above.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018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in this tutorial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1) State goals of this tutorial</a:t>
            </a:r>
          </a:p>
          <a:p>
            <a:r>
              <a:rPr lang="en-US" dirty="0" smtClean="0"/>
              <a:t>2) Difference between a citation and a reference</a:t>
            </a:r>
          </a:p>
          <a:p>
            <a:r>
              <a:rPr lang="en-US" dirty="0"/>
              <a:t>3</a:t>
            </a:r>
            <a:r>
              <a:rPr lang="en-US" dirty="0" smtClean="0"/>
              <a:t>) Why we reference</a:t>
            </a:r>
          </a:p>
          <a:p>
            <a:r>
              <a:rPr lang="en-US" dirty="0" smtClean="0"/>
              <a:t>4) Example of why we cite</a:t>
            </a:r>
          </a:p>
          <a:p>
            <a:r>
              <a:rPr lang="en-US" dirty="0"/>
              <a:t>5</a:t>
            </a:r>
            <a:r>
              <a:rPr lang="en-US" dirty="0" smtClean="0"/>
              <a:t>) Basic rules of references</a:t>
            </a:r>
          </a:p>
          <a:p>
            <a:r>
              <a:rPr lang="en-US" dirty="0"/>
              <a:t>6</a:t>
            </a:r>
            <a:r>
              <a:rPr lang="en-US" dirty="0" smtClean="0"/>
              <a:t>) Example of a reference</a:t>
            </a:r>
          </a:p>
          <a:p>
            <a:r>
              <a:rPr lang="en-US" dirty="0"/>
              <a:t>7</a:t>
            </a:r>
            <a:r>
              <a:rPr lang="en-US" dirty="0" smtClean="0"/>
              <a:t>) Explanations of components and formatting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365125"/>
          </a:xfrm>
        </p:spPr>
        <p:txBody>
          <a:bodyPr/>
          <a:lstStyle/>
          <a:p>
            <a:r>
              <a:rPr lang="en-US" dirty="0" smtClean="0"/>
              <a:t>Created by Andrea </a:t>
            </a:r>
            <a:r>
              <a:rPr lang="en-US" dirty="0" err="1" smtClean="0"/>
              <a:t>Dottolo</a:t>
            </a:r>
            <a:r>
              <a:rPr lang="en-US" dirty="0" smtClean="0"/>
              <a:t>, Ph.D., Department of Psychology, University of Massachusetts, Lowell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3613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Online government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763000" cy="4754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Here is how you would reference a government report that you found online: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FFFF00"/>
                </a:solidFill>
              </a:rPr>
              <a:t>National </a:t>
            </a:r>
            <a:r>
              <a:rPr lang="en-US" sz="2400" dirty="0">
                <a:solidFill>
                  <a:srgbClr val="FFFF00"/>
                </a:solidFill>
              </a:rPr>
              <a:t>Institute of Child Health and Human Development. </a:t>
            </a:r>
            <a:r>
              <a:rPr lang="en-US" sz="2400" dirty="0" smtClean="0">
                <a:solidFill>
                  <a:srgbClr val="FFFF00"/>
                </a:solidFill>
              </a:rPr>
              <a:t>	(</a:t>
            </a:r>
            <a:r>
              <a:rPr lang="en-US" sz="2400" dirty="0">
                <a:solidFill>
                  <a:srgbClr val="FFFF00"/>
                </a:solidFill>
              </a:rPr>
              <a:t>2000). </a:t>
            </a:r>
            <a:r>
              <a:rPr lang="en-US" sz="2400" i="1" dirty="0">
                <a:solidFill>
                  <a:srgbClr val="FFFF00"/>
                </a:solidFill>
              </a:rPr>
              <a:t>Report of the National Reading Panel. Teaching </a:t>
            </a:r>
            <a:r>
              <a:rPr lang="en-US" sz="2400" i="1" dirty="0" smtClean="0">
                <a:solidFill>
                  <a:srgbClr val="FFFF00"/>
                </a:solidFill>
              </a:rPr>
              <a:t>	children </a:t>
            </a:r>
            <a:r>
              <a:rPr lang="en-US" sz="2400" i="1" dirty="0">
                <a:solidFill>
                  <a:srgbClr val="FFFF00"/>
                </a:solidFill>
              </a:rPr>
              <a:t>to read: an evidence-based assessment of the </a:t>
            </a:r>
            <a:r>
              <a:rPr lang="en-US" sz="2400" i="1" dirty="0" smtClean="0">
                <a:solidFill>
                  <a:srgbClr val="FFFF00"/>
                </a:solidFill>
              </a:rPr>
              <a:t>	scientific </a:t>
            </a:r>
            <a:r>
              <a:rPr lang="en-US" sz="2400" i="1" dirty="0">
                <a:solidFill>
                  <a:srgbClr val="FFFF00"/>
                </a:solidFill>
              </a:rPr>
              <a:t>research literature on reading and its </a:t>
            </a:r>
            <a:r>
              <a:rPr lang="en-US" sz="2400" i="1" dirty="0" smtClean="0">
                <a:solidFill>
                  <a:srgbClr val="FFFF00"/>
                </a:solidFill>
              </a:rPr>
              <a:t>	implications </a:t>
            </a:r>
            <a:r>
              <a:rPr lang="en-US" sz="2400" i="1" dirty="0">
                <a:solidFill>
                  <a:srgbClr val="FFFF00"/>
                </a:solidFill>
              </a:rPr>
              <a:t>for reading </a:t>
            </a:r>
            <a:r>
              <a:rPr lang="en-US" sz="2400" i="1" dirty="0" smtClean="0">
                <a:solidFill>
                  <a:srgbClr val="FFFF00"/>
                </a:solidFill>
              </a:rPr>
              <a:t>instruction</a:t>
            </a:r>
            <a:r>
              <a:rPr lang="en-US" sz="2400" i="1" dirty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(NIH </a:t>
            </a:r>
            <a:r>
              <a:rPr lang="en-US" sz="2400" dirty="0">
                <a:solidFill>
                  <a:srgbClr val="FFFF00"/>
                </a:solidFill>
              </a:rPr>
              <a:t>Pub. No. </a:t>
            </a:r>
            <a:r>
              <a:rPr lang="en-US" sz="2400" dirty="0" smtClean="0">
                <a:solidFill>
                  <a:srgbClr val="FFFF00"/>
                </a:solidFill>
              </a:rPr>
              <a:t>00-4769). 	Retrieved June 4, 2012 from 	</a:t>
            </a:r>
            <a:r>
              <a:rPr lang="en-US" sz="2400" dirty="0" smtClean="0">
                <a:solidFill>
                  <a:srgbClr val="FFFF00"/>
                </a:solidFill>
                <a:hlinkClick r:id="rId2"/>
              </a:rPr>
              <a:t>http</a:t>
            </a:r>
            <a:r>
              <a:rPr lang="en-US" sz="2400" dirty="0">
                <a:solidFill>
                  <a:srgbClr val="FFFF00"/>
                </a:solidFill>
                <a:hlinkClick r:id="rId2"/>
              </a:rPr>
              <a:t>://</a:t>
            </a:r>
            <a:r>
              <a:rPr lang="en-US" sz="2400" dirty="0" smtClean="0">
                <a:solidFill>
                  <a:srgbClr val="FFFF00"/>
                </a:solidFill>
                <a:hlinkClick r:id="rId2"/>
              </a:rPr>
              <a:t>www.nichd.nih.gov/publications/nrp/smallbook.cfm</a:t>
            </a:r>
            <a:endParaRPr lang="en-US" sz="24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1062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Notes on the example: website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National Institute of Child Health and Human Development. 	(2000). </a:t>
            </a:r>
            <a:r>
              <a:rPr lang="en-US" sz="2400" i="1" dirty="0"/>
              <a:t>Report of the National Reading Panel. Teaching 	children to read: an evidence-based assessment of the 	scientific research literature on reading and its 	implications for reading instruction </a:t>
            </a:r>
            <a:r>
              <a:rPr lang="en-US" sz="2400" dirty="0"/>
              <a:t>(NIH Pub. No. 00-4769). </a:t>
            </a:r>
            <a:r>
              <a:rPr lang="en-US" sz="2400" dirty="0">
                <a:solidFill>
                  <a:srgbClr val="FF0000"/>
                </a:solidFill>
              </a:rPr>
              <a:t>	</a:t>
            </a:r>
            <a:r>
              <a:rPr lang="en-US" sz="2400" dirty="0">
                <a:solidFill>
                  <a:srgbClr val="FFFF00"/>
                </a:solidFill>
              </a:rPr>
              <a:t>Retrieved June 4, 2012 from </a:t>
            </a:r>
            <a:r>
              <a:rPr lang="en-US" sz="2400" dirty="0">
                <a:solidFill>
                  <a:srgbClr val="FF0000"/>
                </a:solidFill>
              </a:rPr>
              <a:t>	</a:t>
            </a:r>
            <a:r>
              <a:rPr lang="en-US" sz="2400" dirty="0">
                <a:solidFill>
                  <a:srgbClr val="FF0000"/>
                </a:solidFill>
                <a:hlinkClick r:id="rId2"/>
              </a:rPr>
              <a:t>http://www.nichd.nih.gov/publications/nrp/smallbook.cfm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800" dirty="0" smtClean="0"/>
              <a:t>Instead of the publisher information, include the word </a:t>
            </a:r>
            <a:r>
              <a:rPr lang="en-US" sz="2800" dirty="0" smtClean="0">
                <a:solidFill>
                  <a:srgbClr val="FFFF00"/>
                </a:solidFill>
              </a:rPr>
              <a:t>Retrieved </a:t>
            </a:r>
            <a:r>
              <a:rPr lang="en-US" sz="2800" dirty="0" smtClean="0"/>
              <a:t>followed by the month, day and year that you went to the website.</a:t>
            </a: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Then provide the word </a:t>
            </a:r>
            <a:r>
              <a:rPr lang="en-US" sz="2800" dirty="0" smtClean="0">
                <a:solidFill>
                  <a:srgbClr val="FFFF00"/>
                </a:solidFill>
              </a:rPr>
              <a:t>from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and the exact website.  </a:t>
            </a: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3934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concludes this tutorial on referencing a government documents and reports in APA format.</a:t>
            </a:r>
          </a:p>
          <a:p>
            <a:r>
              <a:rPr lang="en-US" dirty="0" smtClean="0"/>
              <a:t>Related topics include</a:t>
            </a:r>
            <a:r>
              <a:rPr lang="en-US" dirty="0"/>
              <a:t> </a:t>
            </a:r>
            <a:r>
              <a:rPr lang="en-US" dirty="0" smtClean="0"/>
              <a:t>referencing:</a:t>
            </a:r>
          </a:p>
          <a:p>
            <a:pPr lvl="1"/>
            <a:r>
              <a:rPr lang="en-US" dirty="0" smtClean="0"/>
              <a:t>Journal articles</a:t>
            </a:r>
          </a:p>
          <a:p>
            <a:pPr lvl="1"/>
            <a:r>
              <a:rPr lang="en-US" dirty="0" smtClean="0"/>
              <a:t>Entire books</a:t>
            </a:r>
            <a:endParaRPr lang="en-US" sz="2400" dirty="0"/>
          </a:p>
          <a:p>
            <a:pPr lvl="1"/>
            <a:r>
              <a:rPr lang="en-US" dirty="0" smtClean="0"/>
              <a:t>Book chapters</a:t>
            </a:r>
            <a:endParaRPr lang="en-US" sz="2400" dirty="0"/>
          </a:p>
          <a:p>
            <a:pPr lvl="1"/>
            <a:r>
              <a:rPr lang="en-US" dirty="0" smtClean="0"/>
              <a:t>Websites</a:t>
            </a:r>
            <a:endParaRPr lang="en-US" sz="2400" dirty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815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goal of this tutorial is to show you how to correctly format an online source or website in your references section using APA style</a:t>
            </a:r>
            <a:r>
              <a:rPr lang="en-US" i="1" dirty="0" smtClean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98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a citation?  What is a reference?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</a:t>
            </a:r>
            <a:r>
              <a:rPr lang="en-US" u="sng" dirty="0"/>
              <a:t>cite</a:t>
            </a:r>
            <a:r>
              <a:rPr lang="en-US" dirty="0"/>
              <a:t> authorship </a:t>
            </a:r>
            <a:r>
              <a:rPr lang="en-US" i="1" dirty="0"/>
              <a:t>in your text</a:t>
            </a:r>
            <a:r>
              <a:rPr lang="en-US" dirty="0"/>
              <a:t> to indicate that you are using information taken from an outside source and to briefly identify that source.</a:t>
            </a:r>
          </a:p>
          <a:p>
            <a:r>
              <a:rPr lang="en-US" u="sng" dirty="0" smtClean="0"/>
              <a:t>References</a:t>
            </a:r>
            <a:r>
              <a:rPr lang="en-US" dirty="0" smtClean="0"/>
              <a:t> </a:t>
            </a:r>
            <a:r>
              <a:rPr lang="en-US" dirty="0"/>
              <a:t>are a full notation of any authors and works you cite, and these go </a:t>
            </a:r>
            <a:r>
              <a:rPr lang="en-US" i="1" dirty="0"/>
              <a:t>at the end of your paper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148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the end of this tutorial you should be able to </a:t>
            </a:r>
            <a:endParaRPr lang="en-US" dirty="0" smtClean="0"/>
          </a:p>
          <a:p>
            <a:pPr lvl="1"/>
            <a:r>
              <a:rPr lang="en-US" dirty="0" smtClean="0"/>
              <a:t>Know what components of information are necessary for a reference of a journal article</a:t>
            </a:r>
          </a:p>
          <a:p>
            <a:pPr lvl="1"/>
            <a:r>
              <a:rPr lang="en-US" dirty="0" smtClean="0"/>
              <a:t>Apply the basic rules of formatting references in APA style.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276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and why we cite?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There are two main purposes for citations in psychology</a:t>
            </a:r>
          </a:p>
          <a:p>
            <a:pPr lvl="1"/>
            <a:r>
              <a:rPr lang="en-US" dirty="0" smtClean="0"/>
              <a:t>To show that you can support your statements with evidence</a:t>
            </a:r>
          </a:p>
          <a:p>
            <a:pPr lvl="2"/>
            <a:r>
              <a:rPr lang="en-US" dirty="0" smtClean="0"/>
              <a:t>To show that you aren’t just stating what you have “heard” or “believe” or “everyone knows.”</a:t>
            </a:r>
          </a:p>
          <a:p>
            <a:pPr lvl="2"/>
            <a:r>
              <a:rPr lang="en-US" dirty="0" smtClean="0"/>
              <a:t>To show that you have drawn this information from reputable sources.</a:t>
            </a:r>
          </a:p>
          <a:p>
            <a:pPr lvl="1"/>
            <a:r>
              <a:rPr lang="en-US" dirty="0"/>
              <a:t>To give proper credit for works that inform your </a:t>
            </a:r>
            <a:r>
              <a:rPr lang="en-US" dirty="0" smtClean="0"/>
              <a:t>own writing and ideas (failing to do so is academic dishonesty)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562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support your statements with evidence?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Psychology writing differs from other types of writing, such as </a:t>
            </a:r>
            <a:r>
              <a:rPr lang="en-US" i="1" dirty="0" smtClean="0"/>
              <a:t>argumentative writing</a:t>
            </a:r>
            <a:r>
              <a:rPr lang="en-US" dirty="0" smtClean="0"/>
              <a:t> or </a:t>
            </a:r>
            <a:r>
              <a:rPr lang="en-US" i="1" dirty="0" smtClean="0"/>
              <a:t>rhetorical writing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One way it differs is that it is </a:t>
            </a:r>
            <a:r>
              <a:rPr lang="en-US" u="sng" dirty="0" smtClean="0"/>
              <a:t>not acceptable</a:t>
            </a:r>
            <a:r>
              <a:rPr lang="en-US" dirty="0" smtClean="0"/>
              <a:t> to make statements without backing those statements up with some citation </a:t>
            </a:r>
            <a:r>
              <a:rPr lang="en-US" dirty="0"/>
              <a:t>of an appropriate source.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199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In rhetorical writing it might be fine to make a statement such as:</a:t>
            </a: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Depression is an illness which affects millions of women in the United States.</a:t>
            </a:r>
          </a:p>
          <a:p>
            <a:pPr marL="0" indent="0">
              <a:buNone/>
            </a:pPr>
            <a:r>
              <a:rPr lang="en-US" dirty="0" smtClean="0"/>
              <a:t>In psychology writing a statement like this needs a citation to support it: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Depression in an illness which affects millions of women in the United States (Kessler et al., 1993).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665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Knowledge in psychology comes from </a:t>
            </a:r>
            <a:r>
              <a:rPr lang="en-US" u="sng" dirty="0" smtClean="0"/>
              <a:t>evidence</a:t>
            </a:r>
            <a:r>
              <a:rPr lang="en-US" dirty="0" smtClean="0"/>
              <a:t>, </a:t>
            </a:r>
            <a:r>
              <a:rPr lang="en-US" smtClean="0"/>
              <a:t>not  </a:t>
            </a:r>
            <a:r>
              <a:rPr lang="en-US" u="sng" dirty="0" smtClean="0"/>
              <a:t>opinions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Unless you </a:t>
            </a:r>
            <a:r>
              <a:rPr lang="en-US" i="1" dirty="0" smtClean="0"/>
              <a:t>cite</a:t>
            </a:r>
            <a:r>
              <a:rPr lang="en-US" dirty="0" smtClean="0"/>
              <a:t> a study supporting the statement, you are just stating an opinion.</a:t>
            </a:r>
          </a:p>
          <a:p>
            <a:r>
              <a:rPr lang="en-US" dirty="0" smtClean="0"/>
              <a:t>You are </a:t>
            </a:r>
            <a:r>
              <a:rPr lang="en-US" u="sng" dirty="0" smtClean="0"/>
              <a:t>claiming</a:t>
            </a:r>
            <a:r>
              <a:rPr lang="en-US" dirty="0" smtClean="0"/>
              <a:t> something is true, but not giving any evidence to support it.</a:t>
            </a:r>
          </a:p>
          <a:p>
            <a:r>
              <a:rPr lang="en-US" dirty="0" smtClean="0"/>
              <a:t>You must give evidence that supports your statements.</a:t>
            </a:r>
          </a:p>
          <a:p>
            <a:pPr lvl="1"/>
            <a:r>
              <a:rPr lang="en-US" dirty="0" smtClean="0"/>
              <a:t>This does not mean you will need zillions of citations.</a:t>
            </a:r>
          </a:p>
          <a:p>
            <a:pPr lvl="1"/>
            <a:r>
              <a:rPr lang="en-US" dirty="0" smtClean="0"/>
              <a:t>You may cite a single study many times.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167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1777</TotalTime>
  <Words>1262</Words>
  <Application>Microsoft Office PowerPoint</Application>
  <PresentationFormat>On-screen Show (4:3)</PresentationFormat>
  <Paragraphs>147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References: Government documents and reports</vt:lpstr>
      <vt:lpstr>Steps in this tutorial</vt:lpstr>
      <vt:lpstr>Goal</vt:lpstr>
      <vt:lpstr>What is a citation?  What is a reference?</vt:lpstr>
      <vt:lpstr>Objectives</vt:lpstr>
      <vt:lpstr>When and why we cite?</vt:lpstr>
      <vt:lpstr>Why support your statements with evidence?</vt:lpstr>
      <vt:lpstr>Example</vt:lpstr>
      <vt:lpstr>Why?</vt:lpstr>
      <vt:lpstr>Basic rules</vt:lpstr>
      <vt:lpstr>Basic rules</vt:lpstr>
      <vt:lpstr>Basic rules</vt:lpstr>
      <vt:lpstr>Government documents &amp; reports</vt:lpstr>
      <vt:lpstr>Example</vt:lpstr>
      <vt:lpstr>Notes on the example: Institute name</vt:lpstr>
      <vt:lpstr>Notes on the example: Year</vt:lpstr>
      <vt:lpstr>Notes on the example: Report title</vt:lpstr>
      <vt:lpstr>Notes on the example: Report number</vt:lpstr>
      <vt:lpstr>Notes on the example: Publisher</vt:lpstr>
      <vt:lpstr>Example: Online government report</vt:lpstr>
      <vt:lpstr>Notes on the example: website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In-text citations</dc:title>
  <dc:creator>Dottolo, Andrea L</dc:creator>
  <cp:lastModifiedBy>Mary</cp:lastModifiedBy>
  <cp:revision>64</cp:revision>
  <dcterms:created xsi:type="dcterms:W3CDTF">2012-05-15T19:26:11Z</dcterms:created>
  <dcterms:modified xsi:type="dcterms:W3CDTF">2013-09-21T19:40:48Z</dcterms:modified>
</cp:coreProperties>
</file>