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267" r:id="rId4"/>
    <p:sldId id="268" r:id="rId5"/>
    <p:sldId id="269" r:id="rId6"/>
    <p:sldId id="315" r:id="rId7"/>
    <p:sldId id="298" r:id="rId8"/>
    <p:sldId id="318" r:id="rId9"/>
    <p:sldId id="321" r:id="rId10"/>
    <p:sldId id="320" r:id="rId11"/>
    <p:sldId id="322" r:id="rId12"/>
    <p:sldId id="319" r:id="rId13"/>
    <p:sldId id="323" r:id="rId14"/>
    <p:sldId id="299"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44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2806F-979F-4DB3-BBCB-9679F3F40FFC}"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73216E-FCA4-4779-8586-5C9DDA4C641D}" type="slidenum">
              <a:rPr lang="en-US" smtClean="0"/>
              <a:t>‹#›</a:t>
            </a:fld>
            <a:endParaRPr lang="en-US"/>
          </a:p>
        </p:txBody>
      </p:sp>
    </p:spTree>
    <p:extLst>
      <p:ext uri="{BB962C8B-B14F-4D97-AF65-F5344CB8AC3E}">
        <p14:creationId xmlns:p14="http://schemas.microsoft.com/office/powerpoint/2010/main" val="1628328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8668A-A1D1-43DE-8EDD-E5DDF824B2A9}"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296016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BB2D8-0221-4BE6-A907-C1F3DE043E0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62402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18C31E-4B22-4092-ACB8-F5894DCDA1D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47725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80C49-90E4-430B-8BAF-B75F1A51D56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4077829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54A023-A575-4254-A64E-E256E8BE175E}"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60648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DB9052-9D36-49A4-A764-CA651D380936}"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30458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3EB224-4C25-475C-84BA-0082CDDA7468}"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35245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6FBF81-C215-4A8C-9EA2-ADCA1429945A}"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123449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D5B6D-9985-47D8-B39B-94CA10D69528}"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104387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807A6-BC93-4216-BF6B-9AA19C6011C9}"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52471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A95123-FD65-420B-8DAF-F4482AF417B4}"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52724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4B691-854C-4A29-8A4B-97F5AB48A641}"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E3A22-42F2-46CC-A625-C45C75B1462D}" type="slidenum">
              <a:rPr lang="en-US" smtClean="0"/>
              <a:t>‹#›</a:t>
            </a:fld>
            <a:endParaRPr lang="en-US"/>
          </a:p>
        </p:txBody>
      </p:sp>
    </p:spTree>
    <p:extLst>
      <p:ext uri="{BB962C8B-B14F-4D97-AF65-F5344CB8AC3E}">
        <p14:creationId xmlns:p14="http://schemas.microsoft.com/office/powerpoint/2010/main" val="97069402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ictionary.reference.com/browse/encyclopedia?s=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libguides.uml.edu/content.php?pid=1156&amp;sid=26470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knowledge.sagepub.com.libproxy.uml.edu/view/contrib/5368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lvl="0"/>
            <a:r>
              <a:rPr lang="en-US" dirty="0"/>
              <a:t>The Literature of Psychology: Where do you find </a:t>
            </a:r>
            <a:r>
              <a:rPr lang="en-US" dirty="0" smtClean="0"/>
              <a:t>it?</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Encyclopedias</a:t>
            </a:r>
            <a:endParaRPr lang="en-US" dirty="0"/>
          </a:p>
        </p:txBody>
      </p:sp>
      <p:sp>
        <p:nvSpPr>
          <p:cNvPr id="4" name="Footer Placeholder 3"/>
          <p:cNvSpPr>
            <a:spLocks noGrp="1"/>
          </p:cNvSpPr>
          <p:nvPr>
            <p:ph type="ftr" sz="quarter" idx="11"/>
          </p:nvPr>
        </p:nvSpPr>
        <p:spPr>
          <a:xfrm>
            <a:off x="3124200" y="60960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457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Sage </a:t>
            </a:r>
            <a:r>
              <a:rPr lang="en-US" dirty="0" err="1"/>
              <a:t>eReference</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marL="0" indent="0">
              <a:buNone/>
            </a:pPr>
            <a:r>
              <a:rPr lang="en-US" dirty="0" smtClean="0"/>
              <a:t>Another way to search for encyclopedias is:</a:t>
            </a:r>
          </a:p>
          <a:p>
            <a:r>
              <a:rPr lang="en-US" dirty="0" smtClean="0"/>
              <a:t>The left section is entitled “Sage </a:t>
            </a:r>
            <a:r>
              <a:rPr lang="en-US" dirty="0" err="1" smtClean="0"/>
              <a:t>eReference</a:t>
            </a:r>
            <a:r>
              <a:rPr lang="en-US" dirty="0" smtClean="0"/>
              <a:t>” and allows you to search for encyclopedias by keyword.  </a:t>
            </a:r>
          </a:p>
          <a:p>
            <a:r>
              <a:rPr lang="en-US" dirty="0" smtClean="0"/>
              <a:t>For example, gender and sexuality do not appear as topic areas in the center section on encyclopedias and handbooks.  </a:t>
            </a:r>
          </a:p>
          <a:p>
            <a:r>
              <a:rPr lang="en-US" dirty="0"/>
              <a:t>I</a:t>
            </a:r>
            <a:r>
              <a:rPr lang="en-US" dirty="0" smtClean="0"/>
              <a:t>f you enter the terms </a:t>
            </a:r>
            <a:r>
              <a:rPr lang="en-US" dirty="0" smtClean="0">
                <a:solidFill>
                  <a:srgbClr val="FF0000"/>
                </a:solidFill>
              </a:rPr>
              <a:t>gender and sexuality </a:t>
            </a:r>
            <a:r>
              <a:rPr lang="en-US" dirty="0" smtClean="0"/>
              <a:t>into the search field, you will see that 1,094 items are found.  </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10</a:t>
            </a:fld>
            <a:endParaRPr lang="en-US"/>
          </a:p>
        </p:txBody>
      </p:sp>
    </p:spTree>
    <p:extLst>
      <p:ext uri="{BB962C8B-B14F-4D97-AF65-F5344CB8AC3E}">
        <p14:creationId xmlns:p14="http://schemas.microsoft.com/office/powerpoint/2010/main" val="380374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Sage </a:t>
            </a:r>
            <a:r>
              <a:rPr lang="en-US" dirty="0" err="1"/>
              <a:t>eReference</a:t>
            </a:r>
            <a:endParaRPr lang="en-US" dirty="0"/>
          </a:p>
        </p:txBody>
      </p:sp>
      <p:sp>
        <p:nvSpPr>
          <p:cNvPr id="3" name="Content Placeholder 2"/>
          <p:cNvSpPr>
            <a:spLocks noGrp="1"/>
          </p:cNvSpPr>
          <p:nvPr>
            <p:ph idx="1"/>
          </p:nvPr>
        </p:nvSpPr>
        <p:spPr/>
        <p:txBody>
          <a:bodyPr/>
          <a:lstStyle/>
          <a:p>
            <a:r>
              <a:rPr lang="en-US" dirty="0"/>
              <a:t>The first few are focused on these topics, and the rest contain entries that discuss these issues</a:t>
            </a:r>
            <a:r>
              <a:rPr lang="en-US" dirty="0" smtClean="0"/>
              <a:t>.</a:t>
            </a:r>
          </a:p>
          <a:p>
            <a:r>
              <a:rPr lang="en-US" dirty="0" smtClean="0"/>
              <a:t>For example, the </a:t>
            </a:r>
            <a:r>
              <a:rPr lang="en-US" i="1" dirty="0" smtClean="0"/>
              <a:t>Encyclopedia of Disability </a:t>
            </a:r>
            <a:r>
              <a:rPr lang="en-US" dirty="0" smtClean="0"/>
              <a:t>contains several entries about gender and several entries about sexuality.  </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11</a:t>
            </a:fld>
            <a:endParaRPr lang="en-US"/>
          </a:p>
        </p:txBody>
      </p:sp>
    </p:spTree>
    <p:extLst>
      <p:ext uri="{BB962C8B-B14F-4D97-AF65-F5344CB8AC3E}">
        <p14:creationId xmlns:p14="http://schemas.microsoft.com/office/powerpoint/2010/main" val="2818308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Where do I go to search for encyclopedias?</a:t>
            </a:r>
          </a:p>
        </p:txBody>
      </p:sp>
      <p:sp>
        <p:nvSpPr>
          <p:cNvPr id="3" name="Content Placeholder 2"/>
          <p:cNvSpPr>
            <a:spLocks noGrp="1"/>
          </p:cNvSpPr>
          <p:nvPr>
            <p:ph idx="1"/>
          </p:nvPr>
        </p:nvSpPr>
        <p:spPr/>
        <p:txBody>
          <a:bodyPr/>
          <a:lstStyle/>
          <a:p>
            <a:r>
              <a:rPr lang="en-US" dirty="0" smtClean="0"/>
              <a:t>These encyclopedias are electronic, so you are free to browse and search entirely online!</a:t>
            </a:r>
          </a:p>
          <a:p>
            <a:endParaRPr lang="en-US" dirty="0"/>
          </a:p>
          <a:p>
            <a:r>
              <a:rPr lang="en-US" dirty="0" smtClean="0"/>
              <a:t>Just a note:   In APA format, we treat encyclopedia entries like book chapters.  Be sure you know how to cite encyclopedia entries correctly, and provide the DOI!</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12</a:t>
            </a:fld>
            <a:endParaRPr lang="en-US"/>
          </a:p>
        </p:txBody>
      </p:sp>
    </p:spTree>
    <p:extLst>
      <p:ext uri="{BB962C8B-B14F-4D97-AF65-F5344CB8AC3E}">
        <p14:creationId xmlns:p14="http://schemas.microsoft.com/office/powerpoint/2010/main" val="70525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I go to search for encyclopedias?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third way to find encyclopedias:</a:t>
            </a:r>
          </a:p>
          <a:p>
            <a:pPr marL="0" indent="0">
              <a:buNone/>
            </a:pPr>
            <a:r>
              <a:rPr lang="en-US" dirty="0" smtClean="0"/>
              <a:t>When searching </a:t>
            </a:r>
            <a:r>
              <a:rPr lang="en-US" dirty="0" err="1" smtClean="0"/>
              <a:t>PsycInfo</a:t>
            </a:r>
            <a:r>
              <a:rPr lang="en-US" dirty="0" smtClean="0"/>
              <a:t>, click on “Advanced Search,” </a:t>
            </a:r>
          </a:p>
          <a:p>
            <a:r>
              <a:rPr lang="en-US" dirty="0"/>
              <a:t>Y</a:t>
            </a:r>
            <a:r>
              <a:rPr lang="en-US" dirty="0" smtClean="0"/>
              <a:t>ou can limit your search in the box labeled “Document Type.”  </a:t>
            </a:r>
          </a:p>
          <a:p>
            <a:r>
              <a:rPr lang="en-US" dirty="0" smtClean="0"/>
              <a:t>Scroll down to “Encyclopedia Entry” and search your topic.</a:t>
            </a:r>
          </a:p>
          <a:p>
            <a:r>
              <a:rPr lang="en-US" dirty="0" smtClean="0"/>
              <a:t>[See tutorial on </a:t>
            </a:r>
            <a:r>
              <a:rPr lang="en-US" dirty="0" err="1" smtClean="0"/>
              <a:t>PsycInfo</a:t>
            </a:r>
            <a:r>
              <a:rPr lang="en-US" smtClean="0"/>
              <a:t>]</a:t>
            </a: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13</a:t>
            </a:fld>
            <a:endParaRPr lang="en-US"/>
          </a:p>
        </p:txBody>
      </p:sp>
    </p:spTree>
    <p:extLst>
      <p:ext uri="{BB962C8B-B14F-4D97-AF65-F5344CB8AC3E}">
        <p14:creationId xmlns:p14="http://schemas.microsoft.com/office/powerpoint/2010/main" val="4250109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I go to search for encyclopedias?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fourth way to find encyclopedias:</a:t>
            </a:r>
          </a:p>
          <a:p>
            <a:pPr marL="0" indent="0">
              <a:buNone/>
            </a:pPr>
            <a:r>
              <a:rPr lang="en-US" dirty="0" smtClean="0"/>
              <a:t>Our librarians are wonderful resources!</a:t>
            </a:r>
          </a:p>
          <a:p>
            <a:pPr marL="0" indent="0">
              <a:buNone/>
            </a:pPr>
            <a:r>
              <a:rPr lang="en-US" b="1" dirty="0"/>
              <a:t>Rosanna </a:t>
            </a:r>
            <a:r>
              <a:rPr lang="en-US" b="1" dirty="0" err="1" smtClean="0"/>
              <a:t>Kowalewski</a:t>
            </a:r>
            <a:r>
              <a:rPr lang="en-US" b="1" dirty="0" smtClean="0"/>
              <a:t> </a:t>
            </a:r>
            <a:r>
              <a:rPr lang="en-US" dirty="0" smtClean="0"/>
              <a:t>is a librarian who specializes in topics in psychology, and she developed the online psychology resources.</a:t>
            </a:r>
          </a:p>
          <a:p>
            <a:pPr lvl="1"/>
            <a:r>
              <a:rPr lang="en-US" b="1" dirty="0"/>
              <a:t>Contact Info</a:t>
            </a:r>
            <a:r>
              <a:rPr lang="en-US" dirty="0"/>
              <a:t/>
            </a:r>
            <a:br>
              <a:rPr lang="en-US" dirty="0"/>
            </a:br>
            <a:r>
              <a:rPr lang="en-US" dirty="0"/>
              <a:t>O'Leary Library Suite 125c</a:t>
            </a:r>
            <a:br>
              <a:rPr lang="en-US" dirty="0"/>
            </a:br>
            <a:r>
              <a:rPr lang="en-US" dirty="0"/>
              <a:t>978-934-4580</a:t>
            </a:r>
            <a:br>
              <a:rPr lang="en-US" dirty="0"/>
            </a:br>
            <a:r>
              <a:rPr lang="en-US" dirty="0"/>
              <a:t/>
            </a:r>
            <a:br>
              <a:rPr lang="en-US" dirty="0"/>
            </a:br>
            <a:r>
              <a:rPr lang="en-US" dirty="0" err="1"/>
              <a:t>Lydon</a:t>
            </a:r>
            <a:r>
              <a:rPr lang="en-US" dirty="0"/>
              <a:t> Library </a:t>
            </a:r>
            <a:r>
              <a:rPr lang="en-US" dirty="0" err="1"/>
              <a:t>Rm</a:t>
            </a:r>
            <a:r>
              <a:rPr lang="en-US" dirty="0"/>
              <a:t> 109</a:t>
            </a:r>
            <a:br>
              <a:rPr lang="en-US" dirty="0"/>
            </a:br>
            <a:r>
              <a:rPr lang="en-US" dirty="0"/>
              <a:t>978-934-3216</a:t>
            </a: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14</a:t>
            </a:fld>
            <a:endParaRPr lang="en-US"/>
          </a:p>
        </p:txBody>
      </p:sp>
    </p:spTree>
    <p:extLst>
      <p:ext uri="{BB962C8B-B14F-4D97-AF65-F5344CB8AC3E}">
        <p14:creationId xmlns:p14="http://schemas.microsoft.com/office/powerpoint/2010/main" val="1108147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This concludes this tutorial on how to find encyclopedias. </a:t>
            </a:r>
          </a:p>
          <a:p>
            <a:r>
              <a:rPr lang="en-US" dirty="0" smtClean="0"/>
              <a:t>Related topics include:</a:t>
            </a:r>
            <a:r>
              <a:rPr lang="en-US" dirty="0"/>
              <a:t> </a:t>
            </a:r>
            <a:r>
              <a:rPr lang="en-US" dirty="0" smtClean="0"/>
              <a:t> </a:t>
            </a:r>
          </a:p>
          <a:p>
            <a:pPr lvl="1"/>
            <a:r>
              <a:rPr lang="en-US" dirty="0" smtClean="0"/>
              <a:t>How to find books, articles, newspapers, and other sources</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15</a:t>
            </a:fld>
            <a:endParaRPr lang="en-US"/>
          </a:p>
        </p:txBody>
      </p:sp>
    </p:spTree>
    <p:extLst>
      <p:ext uri="{BB962C8B-B14F-4D97-AF65-F5344CB8AC3E}">
        <p14:creationId xmlns:p14="http://schemas.microsoft.com/office/powerpoint/2010/main" val="2096815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a:bodyPr>
          <a:lstStyle/>
          <a:p>
            <a:r>
              <a:rPr lang="en-US" dirty="0" smtClean="0"/>
              <a:t>1) State goal of this tutorial</a:t>
            </a:r>
          </a:p>
          <a:p>
            <a:r>
              <a:rPr lang="en-US" dirty="0" smtClean="0"/>
              <a:t>2) Why use encyclopedias</a:t>
            </a:r>
          </a:p>
          <a:p>
            <a:r>
              <a:rPr lang="en-US" dirty="0" smtClean="0"/>
              <a:t>3) </a:t>
            </a:r>
            <a:r>
              <a:rPr lang="en-US" dirty="0"/>
              <a:t>4</a:t>
            </a:r>
            <a:r>
              <a:rPr lang="en-US" dirty="0" smtClean="0"/>
              <a:t> ways to find encyclopedias at UML</a:t>
            </a:r>
          </a:p>
          <a:p>
            <a:r>
              <a:rPr lang="en-US" dirty="0" smtClean="0"/>
              <a:t>4) How to browse for encyclopedias and handbooks</a:t>
            </a:r>
          </a:p>
          <a:p>
            <a:r>
              <a:rPr lang="en-US" dirty="0" smtClean="0"/>
              <a:t>5) How to search Sage </a:t>
            </a:r>
            <a:r>
              <a:rPr lang="en-US" dirty="0" err="1" smtClean="0"/>
              <a:t>eReferences</a:t>
            </a:r>
            <a:r>
              <a:rPr lang="en-US" dirty="0" smtClean="0"/>
              <a:t> for encyclopedias</a:t>
            </a:r>
          </a:p>
          <a:p>
            <a:pPr marL="0" indent="0">
              <a:buNone/>
            </a:pPr>
            <a:endParaRPr lang="en-US" dirty="0" smtClean="0"/>
          </a:p>
        </p:txBody>
      </p:sp>
      <p:sp>
        <p:nvSpPr>
          <p:cNvPr id="4" name="Footer Placeholder 3"/>
          <p:cNvSpPr>
            <a:spLocks noGrp="1"/>
          </p:cNvSpPr>
          <p:nvPr>
            <p:ph type="ftr" sz="quarter" idx="11"/>
          </p:nvPr>
        </p:nvSpPr>
        <p:spPr>
          <a:xfrm>
            <a:off x="3124200" y="60960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2</a:t>
            </a:fld>
            <a:endParaRPr lang="en-US"/>
          </a:p>
        </p:txBody>
      </p:sp>
    </p:spTree>
    <p:extLst>
      <p:ext uri="{BB962C8B-B14F-4D97-AF65-F5344CB8AC3E}">
        <p14:creationId xmlns:p14="http://schemas.microsoft.com/office/powerpoint/2010/main" val="2667242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The goal of this tutorial is to show you how to find encyclopedias at </a:t>
            </a:r>
            <a:r>
              <a:rPr lang="en-US" dirty="0" err="1" smtClean="0"/>
              <a:t>Umass</a:t>
            </a:r>
            <a:r>
              <a:rPr lang="en-US" dirty="0" smtClean="0"/>
              <a:t> Lowell.</a:t>
            </a:r>
            <a:endParaRPr lang="en-US" i="1" dirty="0" smtClean="0"/>
          </a:p>
          <a:p>
            <a:r>
              <a:rPr lang="en-US" dirty="0" smtClean="0"/>
              <a:t>An </a:t>
            </a:r>
            <a:r>
              <a:rPr lang="en-US" u="sng" dirty="0" smtClean="0"/>
              <a:t>encyclopedia </a:t>
            </a:r>
            <a:r>
              <a:rPr lang="en-US" dirty="0" smtClean="0"/>
              <a:t> is a “book</a:t>
            </a:r>
            <a:r>
              <a:rPr lang="en-US" dirty="0"/>
              <a:t>, often in many volumes, containing articles on various topics, often arranged in alphabetical order, dealing either with the whole range of human knowledge or with one particular </a:t>
            </a:r>
            <a:r>
              <a:rPr lang="en-US" dirty="0" smtClean="0"/>
              <a:t>subject” </a:t>
            </a:r>
            <a:r>
              <a:rPr lang="en-US" sz="2400" dirty="0" smtClean="0"/>
              <a:t>(</a:t>
            </a:r>
            <a:r>
              <a:rPr lang="en-US" sz="2400" dirty="0">
                <a:hlinkClick r:id="rId2"/>
              </a:rPr>
              <a:t>http://</a:t>
            </a:r>
            <a:r>
              <a:rPr lang="en-US" sz="2400" dirty="0" smtClean="0">
                <a:hlinkClick r:id="rId2"/>
              </a:rPr>
              <a:t>dictionary.reference.com/browse/encyclopedia?s=t</a:t>
            </a:r>
            <a:r>
              <a:rPr lang="en-US" sz="2400" dirty="0" smtClean="0"/>
              <a:t>) </a:t>
            </a:r>
          </a:p>
          <a:p>
            <a:r>
              <a:rPr lang="en-US" dirty="0" smtClean="0"/>
              <a:t>There are many encyclopedias related to psychology.</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3</a:t>
            </a:fld>
            <a:endParaRPr lang="en-US"/>
          </a:p>
        </p:txBody>
      </p:sp>
    </p:spTree>
    <p:extLst>
      <p:ext uri="{BB962C8B-B14F-4D97-AF65-F5344CB8AC3E}">
        <p14:creationId xmlns:p14="http://schemas.microsoft.com/office/powerpoint/2010/main" val="3134224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a:t>By the end of this tutorial you should be able to </a:t>
            </a:r>
            <a:endParaRPr lang="en-US" dirty="0" smtClean="0"/>
          </a:p>
          <a:p>
            <a:pPr lvl="1"/>
            <a:r>
              <a:rPr lang="en-US" dirty="0" smtClean="0"/>
              <a:t>Know 4 ways to </a:t>
            </a:r>
            <a:r>
              <a:rPr lang="en-US" dirty="0"/>
              <a:t>find </a:t>
            </a:r>
            <a:r>
              <a:rPr lang="en-US" dirty="0" smtClean="0"/>
              <a:t>encyclopedias</a:t>
            </a:r>
          </a:p>
          <a:p>
            <a:pPr lvl="1"/>
            <a:r>
              <a:rPr lang="en-US" dirty="0"/>
              <a:t>How to browse for encyclopedias and handbooks</a:t>
            </a:r>
          </a:p>
          <a:p>
            <a:pPr lvl="1"/>
            <a:r>
              <a:rPr lang="en-US" dirty="0" smtClean="0"/>
              <a:t>How </a:t>
            </a:r>
            <a:r>
              <a:rPr lang="en-US" dirty="0"/>
              <a:t>to search Sage </a:t>
            </a:r>
            <a:r>
              <a:rPr lang="en-US" dirty="0" err="1"/>
              <a:t>eReferences</a:t>
            </a:r>
            <a:r>
              <a:rPr lang="en-US" dirty="0"/>
              <a:t> for encyclopedias</a:t>
            </a:r>
          </a:p>
          <a:p>
            <a:pPr lvl="1"/>
            <a:endParaRPr lang="en-US" dirty="0"/>
          </a:p>
          <a:p>
            <a:endParaRPr lang="en-US" dirty="0"/>
          </a:p>
        </p:txBody>
      </p:sp>
      <p:sp>
        <p:nvSpPr>
          <p:cNvPr id="4" name="Footer Placeholder 3"/>
          <p:cNvSpPr>
            <a:spLocks noGrp="1"/>
          </p:cNvSpPr>
          <p:nvPr>
            <p:ph type="ftr" sz="quarter" idx="11"/>
          </p:nvPr>
        </p:nvSpPr>
        <p:spPr>
          <a:xfrm>
            <a:off x="3124200" y="61722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4</a:t>
            </a:fld>
            <a:endParaRPr lang="en-US"/>
          </a:p>
        </p:txBody>
      </p:sp>
    </p:spTree>
    <p:extLst>
      <p:ext uri="{BB962C8B-B14F-4D97-AF65-F5344CB8AC3E}">
        <p14:creationId xmlns:p14="http://schemas.microsoft.com/office/powerpoint/2010/main" val="358352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and why do we use encyclopedias?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While we tend to use peer-reviewed journal articles in psychology, encyclopedias can be useful and important sources of information.</a:t>
            </a:r>
          </a:p>
          <a:p>
            <a:r>
              <a:rPr lang="en-US" dirty="0"/>
              <a:t>E</a:t>
            </a:r>
            <a:r>
              <a:rPr lang="en-US" dirty="0" smtClean="0"/>
              <a:t>ncyclopedias provide an exhaustive set of terms, concepts, and definitions related to a particular topic area. </a:t>
            </a:r>
          </a:p>
          <a:p>
            <a:r>
              <a:rPr lang="en-US" dirty="0" smtClean="0"/>
              <a:t>Entries are often written by various authors.</a:t>
            </a:r>
          </a:p>
          <a:p>
            <a:r>
              <a:rPr lang="en-US" dirty="0" smtClean="0"/>
              <a:t>In psychology, we use encyclopedias for general </a:t>
            </a:r>
            <a:r>
              <a:rPr lang="en-US" dirty="0"/>
              <a:t>background information, to inform ourselves </a:t>
            </a:r>
            <a:r>
              <a:rPr lang="en-US" dirty="0" smtClean="0"/>
              <a:t>about a topic area or concept. </a:t>
            </a:r>
          </a:p>
          <a:p>
            <a:r>
              <a:rPr lang="en-US" dirty="0" smtClean="0"/>
              <a:t>Generally speaking, we DO NOT </a:t>
            </a:r>
            <a:r>
              <a:rPr lang="en-US" dirty="0"/>
              <a:t>use them as references in papers. </a:t>
            </a:r>
            <a:r>
              <a:rPr lang="en-US" dirty="0" smtClean="0"/>
              <a:t> As a rule, do not use an encyclopedia as a reference unless your professor explicitly says that you can.</a:t>
            </a:r>
            <a:endParaRPr lang="en-US" dirty="0"/>
          </a:p>
          <a:p>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5</a:t>
            </a:fld>
            <a:endParaRPr lang="en-US"/>
          </a:p>
        </p:txBody>
      </p:sp>
    </p:spTree>
    <p:extLst>
      <p:ext uri="{BB962C8B-B14F-4D97-AF65-F5344CB8AC3E}">
        <p14:creationId xmlns:p14="http://schemas.microsoft.com/office/powerpoint/2010/main" val="273624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I go to search for encyclopedias?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You will see that the steps outlined here are similar to searching for books, since technically an encyclopedia </a:t>
            </a:r>
            <a:r>
              <a:rPr lang="en-US" b="1" dirty="0" smtClean="0"/>
              <a:t>IS </a:t>
            </a:r>
            <a:r>
              <a:rPr lang="en-US" dirty="0" smtClean="0"/>
              <a:t>a book or set of books.   However, most encyclopedias are now in electronic form.</a:t>
            </a:r>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6</a:t>
            </a:fld>
            <a:endParaRPr lang="en-US"/>
          </a:p>
        </p:txBody>
      </p:sp>
    </p:spTree>
    <p:extLst>
      <p:ext uri="{BB962C8B-B14F-4D97-AF65-F5344CB8AC3E}">
        <p14:creationId xmlns:p14="http://schemas.microsoft.com/office/powerpoint/2010/main" val="3072891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229600" cy="1143000"/>
          </a:xfrm>
        </p:spPr>
        <p:txBody>
          <a:bodyPr>
            <a:normAutofit fontScale="90000"/>
          </a:bodyPr>
          <a:lstStyle/>
          <a:p>
            <a:r>
              <a:rPr lang="en-US" dirty="0" smtClean="0"/>
              <a:t>Where do I go to search for encyclopedias?</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pPr marL="514350" indent="-514350">
              <a:buAutoNum type="arabicPeriod"/>
            </a:pPr>
            <a:r>
              <a:rPr lang="en-US" dirty="0" smtClean="0"/>
              <a:t>Go to </a:t>
            </a:r>
            <a:r>
              <a:rPr lang="en-US" dirty="0">
                <a:hlinkClick r:id="rId2"/>
              </a:rPr>
              <a:t>http://libguides.uml.edu/content.php?pid=1156&amp;sid=264707</a:t>
            </a:r>
            <a:endParaRPr lang="en-US" dirty="0" smtClean="0"/>
          </a:p>
          <a:p>
            <a:pPr marL="0" indent="0">
              <a:buNone/>
            </a:pPr>
            <a:endParaRPr lang="en-US" dirty="0" smtClean="0"/>
          </a:p>
          <a:p>
            <a:pPr marL="0" indent="0">
              <a:buNone/>
            </a:pPr>
            <a:r>
              <a:rPr lang="en-US" i="1" dirty="0" smtClean="0"/>
              <a:t>**You can also access this link from the library web page by clicking on “Research Guides” in the left side bar and then click on “Psychology” and then click on “Background Info”</a:t>
            </a:r>
          </a:p>
          <a:p>
            <a:pPr marL="0" indent="0">
              <a:buNone/>
            </a:pPr>
            <a:endParaRPr lang="en-US" i="1" dirty="0" smtClean="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7</a:t>
            </a:fld>
            <a:endParaRPr lang="en-US"/>
          </a:p>
        </p:txBody>
      </p:sp>
    </p:spTree>
    <p:extLst>
      <p:ext uri="{BB962C8B-B14F-4D97-AF65-F5344CB8AC3E}">
        <p14:creationId xmlns:p14="http://schemas.microsoft.com/office/powerpoint/2010/main" val="1246882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Encyclopedias and Handbooks</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This page has a several great resources on encyclopedias, most of which are in electronic form. </a:t>
            </a:r>
          </a:p>
          <a:p>
            <a:r>
              <a:rPr lang="en-US" dirty="0" smtClean="0"/>
              <a:t>The middle section is entitled “Encyclopedias and Handbooks.”  Sometimes handbooks provide similar information, or can be used in a similar way as encyclopedia. </a:t>
            </a:r>
          </a:p>
          <a:p>
            <a:r>
              <a:rPr lang="en-US" dirty="0" smtClean="0"/>
              <a:t>Several topic areas are outlined here and allow you to click and browse encyclopedias by topic.</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8</a:t>
            </a:fld>
            <a:endParaRPr lang="en-US"/>
          </a:p>
        </p:txBody>
      </p:sp>
    </p:spTree>
    <p:extLst>
      <p:ext uri="{BB962C8B-B14F-4D97-AF65-F5344CB8AC3E}">
        <p14:creationId xmlns:p14="http://schemas.microsoft.com/office/powerpoint/2010/main" val="3983301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Encyclopedias and Handbooks</a:t>
            </a:r>
          </a:p>
        </p:txBody>
      </p:sp>
      <p:sp>
        <p:nvSpPr>
          <p:cNvPr id="3" name="Content Placeholder 2"/>
          <p:cNvSpPr>
            <a:spLocks noGrp="1"/>
          </p:cNvSpPr>
          <p:nvPr>
            <p:ph idx="1"/>
          </p:nvPr>
        </p:nvSpPr>
        <p:spPr/>
        <p:txBody>
          <a:bodyPr>
            <a:normAutofit fontScale="92500"/>
          </a:bodyPr>
          <a:lstStyle/>
          <a:p>
            <a:r>
              <a:rPr lang="en-US" dirty="0" smtClean="0"/>
              <a:t>For example, if you click on “Perception” you will go directly to the </a:t>
            </a:r>
            <a:r>
              <a:rPr lang="en-US" i="1" dirty="0" smtClean="0"/>
              <a:t>Encyclopedia of Perception.</a:t>
            </a:r>
          </a:p>
          <a:p>
            <a:r>
              <a:rPr lang="en-US" dirty="0" smtClean="0"/>
              <a:t>You will see that the name that appears under the title is </a:t>
            </a:r>
            <a:r>
              <a:rPr lang="en-US" b="1" dirty="0">
                <a:hlinkClick r:id="rId2"/>
              </a:rPr>
              <a:t>E. Bruce </a:t>
            </a:r>
            <a:r>
              <a:rPr lang="en-US" b="1" dirty="0" smtClean="0">
                <a:hlinkClick r:id="rId2"/>
              </a:rPr>
              <a:t>Goldstein</a:t>
            </a:r>
            <a:r>
              <a:rPr lang="en-US" b="1" dirty="0" smtClean="0"/>
              <a:t>.  </a:t>
            </a:r>
            <a:r>
              <a:rPr lang="en-US" dirty="0" smtClean="0"/>
              <a:t>This is the </a:t>
            </a:r>
            <a:r>
              <a:rPr lang="en-US" b="1" dirty="0" smtClean="0"/>
              <a:t>editor </a:t>
            </a:r>
            <a:r>
              <a:rPr lang="en-US" dirty="0" smtClean="0"/>
              <a:t>of the encyclopedia.  </a:t>
            </a:r>
          </a:p>
          <a:p>
            <a:r>
              <a:rPr lang="en-US" dirty="0" smtClean="0"/>
              <a:t>If you click on the </a:t>
            </a:r>
            <a:r>
              <a:rPr lang="en-US" dirty="0"/>
              <a:t>first entry, </a:t>
            </a:r>
            <a:r>
              <a:rPr lang="en-US" dirty="0" smtClean="0"/>
              <a:t>“Absolute Pitch” you will see that it is written by Daniel </a:t>
            </a:r>
            <a:r>
              <a:rPr lang="en-US" dirty="0" err="1" smtClean="0"/>
              <a:t>Levitin</a:t>
            </a:r>
            <a:r>
              <a:rPr lang="en-US" dirty="0" smtClean="0"/>
              <a:t>, the author of that entry.</a:t>
            </a:r>
          </a:p>
          <a:p>
            <a:r>
              <a:rPr lang="en-US" dirty="0" smtClean="0"/>
              <a:t>Now you can browse and search as you wish.</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9</a:t>
            </a:fld>
            <a:endParaRPr lang="en-US"/>
          </a:p>
        </p:txBody>
      </p:sp>
    </p:spTree>
    <p:extLst>
      <p:ext uri="{BB962C8B-B14F-4D97-AF65-F5344CB8AC3E}">
        <p14:creationId xmlns:p14="http://schemas.microsoft.com/office/powerpoint/2010/main" val="714310540"/>
      </p:ext>
    </p:extLst>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F79646"/>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1185</TotalTime>
  <Words>1049</Words>
  <Application>Microsoft Office PowerPoint</Application>
  <PresentationFormat>On-screen Show (4:3)</PresentationFormat>
  <Paragraphs>96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Literature of Psychology: Where do you find it? </vt:lpstr>
      <vt:lpstr>Steps in this tutorial</vt:lpstr>
      <vt:lpstr>Goal</vt:lpstr>
      <vt:lpstr>Objectives</vt:lpstr>
      <vt:lpstr>When and why do we use encyclopedias?</vt:lpstr>
      <vt:lpstr>Where do I go to search for encyclopedias?</vt:lpstr>
      <vt:lpstr>Where do I go to search for encyclopedias?</vt:lpstr>
      <vt:lpstr>Encyclopedias and Handbooks</vt:lpstr>
      <vt:lpstr>Encyclopedias and Handbooks</vt:lpstr>
      <vt:lpstr>Sage eReference</vt:lpstr>
      <vt:lpstr>Sage eReference</vt:lpstr>
      <vt:lpstr>Where do I go to search for encyclopedias?</vt:lpstr>
      <vt:lpstr>Where do I go to search for encyclopedias?</vt:lpstr>
      <vt:lpstr>Where do I go to search for encyclopedias?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In-text citations</dc:title>
  <dc:creator>Dottolo, Andrea L</dc:creator>
  <cp:lastModifiedBy>Mary</cp:lastModifiedBy>
  <cp:revision>52</cp:revision>
  <dcterms:created xsi:type="dcterms:W3CDTF">2012-05-15T19:26:11Z</dcterms:created>
  <dcterms:modified xsi:type="dcterms:W3CDTF">2013-09-21T19:49:54Z</dcterms:modified>
</cp:coreProperties>
</file>