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66" r:id="rId3"/>
    <p:sldId id="267" r:id="rId4"/>
    <p:sldId id="268" r:id="rId5"/>
    <p:sldId id="269" r:id="rId6"/>
    <p:sldId id="270" r:id="rId7"/>
    <p:sldId id="300" r:id="rId8"/>
    <p:sldId id="298" r:id="rId9"/>
    <p:sldId id="299" r:id="rId10"/>
    <p:sldId id="271" r:id="rId11"/>
    <p:sldId id="301" r:id="rId12"/>
    <p:sldId id="307" r:id="rId13"/>
    <p:sldId id="308" r:id="rId14"/>
    <p:sldId id="302" r:id="rId15"/>
    <p:sldId id="303" r:id="rId16"/>
    <p:sldId id="304" r:id="rId17"/>
    <p:sldId id="305" r:id="rId18"/>
    <p:sldId id="306" r:id="rId19"/>
    <p:sldId id="310" r:id="rId20"/>
    <p:sldId id="309" r:id="rId21"/>
    <p:sldId id="312" r:id="rId22"/>
    <p:sldId id="314" r:id="rId23"/>
    <p:sldId id="262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4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90E283-969E-4261-9F4F-65083B45B1B6}" type="datetimeFigureOut">
              <a:rPr lang="en-US" smtClean="0"/>
              <a:t>9/21/2013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43F966-36C6-49C0-8939-F69B319E5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865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D0E3E-5DBA-43D2-89F8-DBA063E7F416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016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C059-E350-4C7E-A30D-5146AAC66017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022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917F-966A-4620-8883-56E674332303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259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BB367-F857-4D62-880F-EAB6C249E181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829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F7536-9B01-4A27-8B23-835501B52B56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480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337E3-CBDD-4856-9A30-79B93491A1FD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86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F7582-3FC1-43A2-A422-2CE58E2BC1A1}" type="datetime1">
              <a:rPr lang="en-US" smtClean="0"/>
              <a:t>9/21/2013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457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85E62-0187-4944-890E-085B04FA22C1}" type="datetime1">
              <a:rPr lang="en-US" smtClean="0"/>
              <a:t>9/21/2013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96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B7AB0-7C7C-4E12-BE20-EEFA8EF46830}" type="datetime1">
              <a:rPr lang="en-US" smtClean="0"/>
              <a:t>9/21/2013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878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57355-C287-4A86-B6DD-1A7CC0D70E79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710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E775-2F30-474B-BE34-877E11AFAEB7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242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65A4F-1A1A-4E41-BDB3-8A851E2AF838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6940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endeavor.uml.edu/cgi-bin/Pwebrecon.cgi?DB=local&amp;PAGE=sbSearch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endeavor.uml.edu/help/combinedsearch.ht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endeavor.uml.edu/help/combinedsearch.ht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endeavor.uml.edu/help/combinedsearch.htm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endeavor.uml.edu/help/combinedsearch.htm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libguides.uml.edu/content.php?pid=1156&amp;sid=5588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The Literature of Psychology: Where do you find </a:t>
            </a:r>
            <a:r>
              <a:rPr lang="en-US" dirty="0" smtClean="0"/>
              <a:t>it?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Books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</a:t>
            </a:fld>
            <a:endParaRPr lang="en-US"/>
          </a:p>
        </p:txBody>
      </p:sp>
      <p:pic>
        <p:nvPicPr>
          <p:cNvPr id="6" name="Picture 2" descr="UMass Lowel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945" y="533400"/>
            <a:ext cx="1623810" cy="146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2457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simple search in the UML library catalog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Now we will review how to do a simple search.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Go to the main page of the UML library catalog: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endeavor.uml.edu/cgi-bin/Pwebrecon.cgi?DB=local&amp;PAGE=sbSearch</a:t>
            </a: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 Simple </a:t>
            </a:r>
            <a:r>
              <a:rPr lang="en-US" dirty="0"/>
              <a:t>Search </a:t>
            </a:r>
            <a:r>
              <a:rPr lang="en-US" dirty="0" smtClean="0"/>
              <a:t>(or Combined </a:t>
            </a:r>
            <a:r>
              <a:rPr lang="en-US" dirty="0"/>
              <a:t>Search) </a:t>
            </a:r>
            <a:r>
              <a:rPr lang="en-US" dirty="0" smtClean="0"/>
              <a:t>allows </a:t>
            </a:r>
            <a:r>
              <a:rPr lang="en-US" dirty="0"/>
              <a:t>you to </a:t>
            </a:r>
            <a:r>
              <a:rPr lang="en-US" dirty="0" smtClean="0"/>
              <a:t>specify </a:t>
            </a:r>
            <a:r>
              <a:rPr lang="en-US" dirty="0"/>
              <a:t>the search terms, the type of search (Keyword, Author, Title, Subject, etc.), and a single limit on the search. You can also select from the main list of limits before performing your search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431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simple search in the UML library catalog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To </a:t>
            </a:r>
            <a:r>
              <a:rPr lang="en-US" sz="2400" dirty="0"/>
              <a:t>perform a search</a:t>
            </a:r>
            <a:r>
              <a:rPr lang="en-US" sz="2400" dirty="0" smtClean="0"/>
              <a:t>, </a:t>
            </a:r>
            <a:r>
              <a:rPr lang="en-US" sz="2400" dirty="0"/>
              <a:t>do the following</a:t>
            </a:r>
            <a:r>
              <a:rPr lang="en-US" sz="2400" dirty="0" smtClean="0"/>
              <a:t>: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Enter </a:t>
            </a:r>
            <a:r>
              <a:rPr lang="en-US" sz="2400" dirty="0"/>
              <a:t>the words you want to search for in the </a:t>
            </a:r>
            <a:r>
              <a:rPr lang="en-US" sz="2400" dirty="0">
                <a:solidFill>
                  <a:srgbClr val="FF0000"/>
                </a:solidFill>
              </a:rPr>
              <a:t>Find this: </a:t>
            </a:r>
            <a:r>
              <a:rPr lang="en-US" sz="2400" dirty="0" smtClean="0"/>
              <a:t>field.</a:t>
            </a:r>
          </a:p>
          <a:p>
            <a:pPr marL="0" indent="0">
              <a:buNone/>
            </a:pPr>
            <a:r>
              <a:rPr lang="en-US" sz="2400" dirty="0" smtClean="0"/>
              <a:t>2. Select </a:t>
            </a:r>
            <a:r>
              <a:rPr lang="en-US" sz="2400" dirty="0"/>
              <a:t>the type of search that you want to perform by choosing a search type from the </a:t>
            </a:r>
            <a:r>
              <a:rPr lang="en-US" sz="2400" dirty="0">
                <a:solidFill>
                  <a:srgbClr val="FF0000"/>
                </a:solidFill>
              </a:rPr>
              <a:t>Find Results in: </a:t>
            </a:r>
            <a:r>
              <a:rPr lang="en-US" sz="2400" dirty="0"/>
              <a:t>list. </a:t>
            </a:r>
            <a:r>
              <a:rPr lang="en-US" sz="2400" dirty="0" smtClean="0"/>
              <a:t>You choose from a drop-down arrow/list.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3. To </a:t>
            </a:r>
            <a:r>
              <a:rPr lang="en-US" sz="2400" dirty="0"/>
              <a:t>limit your search, choose what type of limit you want applied to the search by either </a:t>
            </a:r>
            <a:r>
              <a:rPr lang="en-US" sz="2400" dirty="0" smtClean="0"/>
              <a:t>a)selecting </a:t>
            </a:r>
            <a:r>
              <a:rPr lang="en-US" sz="2400" dirty="0"/>
              <a:t>a limit from the </a:t>
            </a:r>
            <a:r>
              <a:rPr lang="en-US" sz="2400" dirty="0" smtClean="0">
                <a:solidFill>
                  <a:srgbClr val="FF0000"/>
                </a:solidFill>
              </a:rPr>
              <a:t>Quick </a:t>
            </a:r>
            <a:r>
              <a:rPr lang="en-US" sz="2400" dirty="0">
                <a:solidFill>
                  <a:srgbClr val="FF0000"/>
                </a:solidFill>
              </a:rPr>
              <a:t>Limit </a:t>
            </a:r>
            <a:r>
              <a:rPr lang="en-US" sz="2400" dirty="0"/>
              <a:t>menu or by b) clicking the </a:t>
            </a:r>
            <a:r>
              <a:rPr lang="en-US" sz="2400" dirty="0">
                <a:solidFill>
                  <a:srgbClr val="FF0000"/>
                </a:solidFill>
              </a:rPr>
              <a:t>Limits</a:t>
            </a:r>
            <a:r>
              <a:rPr lang="en-US" sz="2400" dirty="0"/>
              <a:t> button and choosing from the entire list of </a:t>
            </a:r>
            <a:r>
              <a:rPr lang="en-US" sz="2400" dirty="0" smtClean="0"/>
              <a:t>limits.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(This information was modified from the help page on the UML library website at </a:t>
            </a:r>
            <a:r>
              <a:rPr lang="en-US" sz="1800" dirty="0">
                <a:hlinkClick r:id="rId2"/>
              </a:rPr>
              <a:t>http://</a:t>
            </a:r>
            <a:r>
              <a:rPr lang="en-US" sz="1800" dirty="0" smtClean="0">
                <a:hlinkClick r:id="rId2"/>
              </a:rPr>
              <a:t>endeavor.uml.edu/help/combinedsearch.htm</a:t>
            </a:r>
            <a:r>
              <a:rPr lang="en-US" sz="1800" dirty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333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Example- </a:t>
            </a:r>
            <a:br>
              <a:rPr lang="en-US" dirty="0" smtClean="0"/>
            </a:br>
            <a:r>
              <a:rPr lang="en-US" dirty="0" smtClean="0"/>
              <a:t>Simple author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Let’s say you want to find a book written by Meg Bond.</a:t>
            </a:r>
          </a:p>
          <a:p>
            <a:pPr marL="514350" indent="-514350">
              <a:buAutoNum type="arabicPeriod"/>
            </a:pPr>
            <a:r>
              <a:rPr lang="en-US" dirty="0" smtClean="0"/>
              <a:t>In the </a:t>
            </a:r>
            <a:r>
              <a:rPr lang="en-US" dirty="0" smtClean="0">
                <a:solidFill>
                  <a:srgbClr val="FF0000"/>
                </a:solidFill>
              </a:rPr>
              <a:t>Find this </a:t>
            </a:r>
            <a:r>
              <a:rPr lang="en-US" dirty="0" smtClean="0"/>
              <a:t>field, type </a:t>
            </a:r>
            <a:r>
              <a:rPr lang="en-US" dirty="0" smtClean="0">
                <a:solidFill>
                  <a:schemeClr val="accent1"/>
                </a:solidFill>
              </a:rPr>
              <a:t>Bond, Meg</a:t>
            </a:r>
          </a:p>
          <a:p>
            <a:pPr marL="400050" lvl="1" indent="0">
              <a:buNone/>
            </a:pPr>
            <a:r>
              <a:rPr lang="en-US" dirty="0" smtClean="0"/>
              <a:t>(be sure to type the last name first, followed by a comma, and then the first name)</a:t>
            </a:r>
            <a:endParaRPr lang="en-US" dirty="0"/>
          </a:p>
          <a:p>
            <a:pPr marL="514350" indent="-514350">
              <a:buAutoNum type="arabicPeriod" startAt="2"/>
            </a:pPr>
            <a:r>
              <a:rPr lang="en-US" dirty="0" smtClean="0"/>
              <a:t>In the </a:t>
            </a:r>
            <a:r>
              <a:rPr lang="en-US" dirty="0" smtClean="0">
                <a:solidFill>
                  <a:srgbClr val="FF0000"/>
                </a:solidFill>
              </a:rPr>
              <a:t>Find Results in </a:t>
            </a:r>
            <a:r>
              <a:rPr lang="en-US" dirty="0" smtClean="0"/>
              <a:t>field, choose “Author” from the pull-down menu</a:t>
            </a:r>
          </a:p>
          <a:p>
            <a:pPr marL="514350" indent="-514350">
              <a:buAutoNum type="arabicPeriod" startAt="2"/>
            </a:pPr>
            <a:r>
              <a:rPr lang="en-US" dirty="0" smtClean="0"/>
              <a:t>Click </a:t>
            </a:r>
            <a:r>
              <a:rPr lang="en-US" dirty="0" smtClean="0">
                <a:solidFill>
                  <a:srgbClr val="FF0000"/>
                </a:solidFill>
              </a:rPr>
              <a:t>Search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215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Example- </a:t>
            </a:r>
            <a:br>
              <a:rPr lang="en-US" dirty="0" smtClean="0"/>
            </a:br>
            <a:r>
              <a:rPr lang="en-US" dirty="0" smtClean="0"/>
              <a:t>Simple author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You’ll notice that 50 results or entries are displayed.</a:t>
            </a:r>
          </a:p>
          <a:p>
            <a:r>
              <a:rPr lang="en-US" dirty="0" smtClean="0"/>
              <a:t>Only the first two are related to our search, since they have the names “Meg” and “Bond” in the results.</a:t>
            </a:r>
          </a:p>
          <a:p>
            <a:r>
              <a:rPr lang="en-US" dirty="0" smtClean="0"/>
              <a:t>Now you’ll have to look through these, where the first entry (“Meg Bond”) contains 2 titles, and the second entry (“Meg A. Bond”) contains 14 titles, to locate the book you need.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1731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 advanced search in the UML library catalog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From the UML library catalog main page, click on the tab called </a:t>
            </a:r>
            <a:r>
              <a:rPr lang="en-US" dirty="0" smtClean="0">
                <a:solidFill>
                  <a:srgbClr val="FF0000"/>
                </a:solidFill>
              </a:rPr>
              <a:t>Advanced Search.  </a:t>
            </a:r>
            <a:r>
              <a:rPr lang="en-US" dirty="0" smtClean="0"/>
              <a:t>This allows you to specify your search with more terms.    </a:t>
            </a:r>
          </a:p>
          <a:p>
            <a:r>
              <a:rPr lang="en-US" dirty="0" smtClean="0"/>
              <a:t>An advanced search finds </a:t>
            </a:r>
            <a:r>
              <a:rPr lang="en-US" dirty="0"/>
              <a:t>records using keywords located anywhere in a record, or only in specific fields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7068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 advanced search in the UML library catalog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To </a:t>
            </a:r>
            <a:r>
              <a:rPr lang="en-US" dirty="0"/>
              <a:t>perform </a:t>
            </a:r>
            <a:r>
              <a:rPr lang="en-US" dirty="0" smtClean="0"/>
              <a:t>an </a:t>
            </a:r>
            <a:r>
              <a:rPr lang="en-US" dirty="0"/>
              <a:t>a</a:t>
            </a:r>
            <a:r>
              <a:rPr lang="en-US" dirty="0" smtClean="0"/>
              <a:t>dvanced search</a:t>
            </a:r>
            <a:r>
              <a:rPr lang="en-US" dirty="0"/>
              <a:t>:</a:t>
            </a:r>
          </a:p>
          <a:p>
            <a:r>
              <a:rPr lang="en-US" dirty="0"/>
              <a:t>Type in the search term(s) you want to find in the </a:t>
            </a:r>
            <a:r>
              <a:rPr lang="en-US" b="1" dirty="0">
                <a:solidFill>
                  <a:srgbClr val="FF0000"/>
                </a:solidFill>
              </a:rPr>
              <a:t>Search For</a:t>
            </a:r>
            <a:r>
              <a:rPr lang="en-US" dirty="0"/>
              <a:t> </a:t>
            </a:r>
            <a:r>
              <a:rPr lang="en-US" dirty="0" smtClean="0"/>
              <a:t>field</a:t>
            </a:r>
            <a:r>
              <a:rPr lang="en-US" dirty="0"/>
              <a:t>. </a:t>
            </a:r>
          </a:p>
          <a:p>
            <a:r>
              <a:rPr lang="en-US" dirty="0"/>
              <a:t>S</a:t>
            </a:r>
            <a:r>
              <a:rPr lang="en-US" dirty="0" smtClean="0"/>
              <a:t>earch </a:t>
            </a:r>
            <a:r>
              <a:rPr lang="en-US" dirty="0"/>
              <a:t>criteria can be modified for your search:</a:t>
            </a:r>
          </a:p>
          <a:p>
            <a:pPr lvl="1"/>
            <a:r>
              <a:rPr lang="en-US" dirty="0"/>
              <a:t>Select from </a:t>
            </a:r>
            <a:r>
              <a:rPr lang="en-US" dirty="0" smtClean="0"/>
              <a:t>the</a:t>
            </a:r>
            <a:r>
              <a:rPr lang="en-US" dirty="0"/>
              <a:t> drop-down list </a:t>
            </a:r>
            <a:r>
              <a:rPr lang="en-US" dirty="0" smtClean="0"/>
              <a:t>next to the Search For field if  </a:t>
            </a:r>
            <a:r>
              <a:rPr lang="en-US" dirty="0"/>
              <a:t>you want to search for all the search terms, any of the search terms, or the search terms as a phrase.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/>
              <a:t>(This information was </a:t>
            </a:r>
            <a:r>
              <a:rPr lang="en-US" sz="2400" dirty="0" smtClean="0"/>
              <a:t>modified </a:t>
            </a:r>
            <a:r>
              <a:rPr lang="en-US" sz="2400" dirty="0"/>
              <a:t>from the help page on the UML library website at </a:t>
            </a:r>
            <a:r>
              <a:rPr lang="en-US" sz="2400" dirty="0">
                <a:hlinkClick r:id="rId2"/>
              </a:rPr>
              <a:t>http://endeavor.uml.edu/help/combinedsearch.htm</a:t>
            </a:r>
            <a:r>
              <a:rPr lang="en-US" sz="2400" dirty="0"/>
              <a:t>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2035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 advanced search in the UML library catalog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4400" dirty="0" smtClean="0"/>
              <a:t>Boolean </a:t>
            </a:r>
            <a:r>
              <a:rPr lang="en-US" sz="4400" dirty="0"/>
              <a:t>Operators are simple words </a:t>
            </a:r>
            <a:r>
              <a:rPr lang="en-US" sz="4400" dirty="0" smtClean="0"/>
              <a:t>(like AND</a:t>
            </a:r>
            <a:r>
              <a:rPr lang="en-US" sz="4400" dirty="0"/>
              <a:t>, OR, NOT or AND NOT) used </a:t>
            </a:r>
            <a:r>
              <a:rPr lang="en-US" sz="4400" dirty="0" smtClean="0"/>
              <a:t>to </a:t>
            </a:r>
            <a:r>
              <a:rPr lang="en-US" sz="4400" dirty="0"/>
              <a:t>combine or exclude keywords in a search, resulting in more focused and </a:t>
            </a:r>
            <a:r>
              <a:rPr lang="en-US" sz="4400" dirty="0" smtClean="0"/>
              <a:t>productive </a:t>
            </a:r>
            <a:r>
              <a:rPr lang="en-US" sz="4400" dirty="0"/>
              <a:t>results</a:t>
            </a:r>
            <a:r>
              <a:rPr lang="en-US" sz="4400" dirty="0" smtClean="0"/>
              <a:t>.</a:t>
            </a:r>
          </a:p>
          <a:p>
            <a:pPr marL="0" indent="0">
              <a:buNone/>
            </a:pPr>
            <a:r>
              <a:rPr lang="en-US" sz="4400" dirty="0" smtClean="0"/>
              <a:t>1. Start </a:t>
            </a:r>
            <a:r>
              <a:rPr lang="en-US" sz="4400" dirty="0"/>
              <a:t>with the </a:t>
            </a:r>
            <a:r>
              <a:rPr lang="en-US" sz="4400" i="1" dirty="0"/>
              <a:t>first</a:t>
            </a:r>
            <a:r>
              <a:rPr lang="en-US" sz="4400" dirty="0"/>
              <a:t> search box and modify the Boolean operators between terms as needed.</a:t>
            </a:r>
          </a:p>
          <a:p>
            <a:pPr lvl="1"/>
            <a:r>
              <a:rPr lang="en-US" sz="4400" dirty="0"/>
              <a:t>Select which Boolean operator you want applied to the next search term(s): AND, OR, or NOT.</a:t>
            </a:r>
          </a:p>
          <a:p>
            <a:pPr lvl="1"/>
            <a:r>
              <a:rPr lang="en-US" sz="4400" dirty="0"/>
              <a:t>Narrow your search by further limiting by entering information in the following free text fields and selecting options and </a:t>
            </a:r>
            <a:r>
              <a:rPr lang="en-US" sz="4400" dirty="0" err="1"/>
              <a:t>boolean</a:t>
            </a:r>
            <a:r>
              <a:rPr lang="en-US" sz="4400" dirty="0"/>
              <a:t> operators from the drop down menu as needed</a:t>
            </a:r>
            <a:r>
              <a:rPr lang="en-US" sz="4400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This information was </a:t>
            </a:r>
            <a:r>
              <a:rPr lang="en-US" dirty="0" smtClean="0"/>
              <a:t>modified </a:t>
            </a:r>
            <a:r>
              <a:rPr lang="en-US" dirty="0"/>
              <a:t>from the help page on the UML library website at </a:t>
            </a:r>
            <a:r>
              <a:rPr lang="en-US" dirty="0">
                <a:hlinkClick r:id="rId2"/>
              </a:rPr>
              <a:t>http://endeavor.uml.edu/help/combinedsearch.htm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5434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 advanced search in the UML library catalog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sz="3300" dirty="0" smtClean="0"/>
              <a:t>. In the </a:t>
            </a:r>
            <a:r>
              <a:rPr lang="en-US" sz="3300" dirty="0" smtClean="0">
                <a:solidFill>
                  <a:srgbClr val="FF0000"/>
                </a:solidFill>
              </a:rPr>
              <a:t>Search In </a:t>
            </a:r>
            <a:r>
              <a:rPr lang="en-US" sz="3300" dirty="0" smtClean="0"/>
              <a:t>field, select where you want the search to look (for example, Title, Author, Subject, etc.)</a:t>
            </a:r>
            <a:endParaRPr lang="en-US" sz="3300" dirty="0"/>
          </a:p>
          <a:p>
            <a:pPr marL="0" indent="0">
              <a:buNone/>
            </a:pPr>
            <a:r>
              <a:rPr lang="en-US" sz="3300" dirty="0" smtClean="0"/>
              <a:t>3. Click the </a:t>
            </a:r>
            <a:r>
              <a:rPr lang="en-US" sz="3300" dirty="0" smtClean="0">
                <a:solidFill>
                  <a:srgbClr val="FF0000"/>
                </a:solidFill>
              </a:rPr>
              <a:t>Limits </a:t>
            </a:r>
            <a:r>
              <a:rPr lang="en-US" sz="3300" dirty="0" smtClean="0"/>
              <a:t>button </a:t>
            </a:r>
            <a:r>
              <a:rPr lang="en-US" sz="3300" dirty="0"/>
              <a:t>if you want to limit your keyword search based on other criteria.</a:t>
            </a:r>
          </a:p>
          <a:p>
            <a:pPr marL="0" indent="0">
              <a:buNone/>
            </a:pPr>
            <a:r>
              <a:rPr lang="en-US" sz="3300" dirty="0" smtClean="0"/>
              <a:t>4. Click </a:t>
            </a:r>
            <a:r>
              <a:rPr lang="en-US" sz="3300" dirty="0"/>
              <a:t>the </a:t>
            </a:r>
            <a:r>
              <a:rPr lang="en-US" sz="3300" dirty="0">
                <a:solidFill>
                  <a:srgbClr val="FF0000"/>
                </a:solidFill>
              </a:rPr>
              <a:t>Search </a:t>
            </a:r>
            <a:r>
              <a:rPr lang="en-US" sz="3300" dirty="0"/>
              <a:t>button to begin your search. Click the </a:t>
            </a:r>
            <a:r>
              <a:rPr lang="en-US" sz="3300" dirty="0">
                <a:solidFill>
                  <a:srgbClr val="FF0000"/>
                </a:solidFill>
              </a:rPr>
              <a:t>Reset</a:t>
            </a:r>
            <a:r>
              <a:rPr lang="en-US" sz="3300" dirty="0"/>
              <a:t> button to clear the search page</a:t>
            </a:r>
            <a:r>
              <a:rPr lang="en-US" sz="3300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/>
              <a:t>(This information was </a:t>
            </a:r>
            <a:r>
              <a:rPr lang="en-US" sz="2400" dirty="0" smtClean="0"/>
              <a:t>modified </a:t>
            </a:r>
            <a:r>
              <a:rPr lang="en-US" sz="2400" dirty="0"/>
              <a:t>from the help page on the UML library website at </a:t>
            </a:r>
            <a:r>
              <a:rPr lang="en-US" sz="2400" dirty="0">
                <a:hlinkClick r:id="rId2"/>
              </a:rPr>
              <a:t>http://endeavor.uml.edu/help/combinedsearch.htm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8440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Example- Advanced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Now let’s say you want to search for a book and you know the author is Meg Bond and you know the topic is something about organizational change.</a:t>
            </a:r>
          </a:p>
          <a:p>
            <a:pPr marL="457200" lvl="1" indent="0">
              <a:buNone/>
            </a:pPr>
            <a:r>
              <a:rPr lang="en-US" dirty="0" smtClean="0"/>
              <a:t>1.  In the first </a:t>
            </a:r>
            <a:r>
              <a:rPr lang="en-US" dirty="0" smtClean="0">
                <a:solidFill>
                  <a:srgbClr val="FF0000"/>
                </a:solidFill>
              </a:rPr>
              <a:t>Search for </a:t>
            </a:r>
            <a:r>
              <a:rPr lang="en-US" dirty="0" smtClean="0"/>
              <a:t>field, type </a:t>
            </a:r>
            <a:r>
              <a:rPr lang="en-US" dirty="0" smtClean="0">
                <a:solidFill>
                  <a:schemeClr val="accent1"/>
                </a:solidFill>
              </a:rPr>
              <a:t>Bond, Meg.</a:t>
            </a:r>
          </a:p>
          <a:p>
            <a:pPr marL="457200" lvl="1" indent="0">
              <a:buNone/>
            </a:pPr>
            <a:r>
              <a:rPr lang="en-US" dirty="0" smtClean="0"/>
              <a:t>2.  In the drop-down menu next to the Search for field, choose </a:t>
            </a:r>
            <a:r>
              <a:rPr lang="en-US" dirty="0" smtClean="0">
                <a:solidFill>
                  <a:srgbClr val="FF0000"/>
                </a:solidFill>
              </a:rPr>
              <a:t>all of these</a:t>
            </a:r>
          </a:p>
          <a:p>
            <a:pPr marL="457200" lvl="1" indent="0">
              <a:buNone/>
            </a:pPr>
            <a:r>
              <a:rPr lang="en-US" dirty="0" smtClean="0"/>
              <a:t>3. In the </a:t>
            </a:r>
            <a:r>
              <a:rPr lang="en-US" dirty="0" smtClean="0">
                <a:solidFill>
                  <a:srgbClr val="FF0000"/>
                </a:solidFill>
              </a:rPr>
              <a:t>Search in </a:t>
            </a:r>
            <a:r>
              <a:rPr lang="en-US" dirty="0" smtClean="0"/>
              <a:t>field, choose </a:t>
            </a:r>
            <a:r>
              <a:rPr lang="en-US" dirty="0" smtClean="0">
                <a:solidFill>
                  <a:srgbClr val="FF0000"/>
                </a:solidFill>
              </a:rPr>
              <a:t>Author Name </a:t>
            </a:r>
            <a:r>
              <a:rPr lang="en-US" dirty="0" smtClean="0"/>
              <a:t>from the drop-down menu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6109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Example- Advanced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dirty="0" smtClean="0"/>
              <a:t>3.  In the second </a:t>
            </a:r>
            <a:r>
              <a:rPr lang="en-US" dirty="0" smtClean="0">
                <a:solidFill>
                  <a:srgbClr val="FF0000"/>
                </a:solidFill>
              </a:rPr>
              <a:t>Search for </a:t>
            </a:r>
            <a:r>
              <a:rPr lang="en-US" dirty="0" smtClean="0"/>
              <a:t>field, type </a:t>
            </a:r>
            <a:r>
              <a:rPr lang="en-US" dirty="0" smtClean="0">
                <a:solidFill>
                  <a:schemeClr val="accent1"/>
                </a:solidFill>
              </a:rPr>
              <a:t>organizational change.</a:t>
            </a:r>
          </a:p>
          <a:p>
            <a:pPr marL="457200" lvl="1" indent="0">
              <a:buNone/>
            </a:pPr>
            <a:r>
              <a:rPr lang="en-US" dirty="0"/>
              <a:t>4</a:t>
            </a:r>
            <a:r>
              <a:rPr lang="en-US" dirty="0" smtClean="0"/>
              <a:t>.  In the drop-down menu next to the Search for field, choose </a:t>
            </a:r>
            <a:r>
              <a:rPr lang="en-US" dirty="0" smtClean="0">
                <a:solidFill>
                  <a:srgbClr val="FF0000"/>
                </a:solidFill>
              </a:rPr>
              <a:t>all of these</a:t>
            </a:r>
          </a:p>
          <a:p>
            <a:pPr marL="457200" lvl="1" indent="0">
              <a:buNone/>
            </a:pPr>
            <a:r>
              <a:rPr lang="en-US" dirty="0"/>
              <a:t>5</a:t>
            </a:r>
            <a:r>
              <a:rPr lang="en-US" dirty="0" smtClean="0"/>
              <a:t>. In the </a:t>
            </a:r>
            <a:r>
              <a:rPr lang="en-US" dirty="0" smtClean="0">
                <a:solidFill>
                  <a:srgbClr val="FF0000"/>
                </a:solidFill>
              </a:rPr>
              <a:t>Search in </a:t>
            </a:r>
            <a:r>
              <a:rPr lang="en-US" dirty="0" smtClean="0"/>
              <a:t>field, choose </a:t>
            </a:r>
            <a:r>
              <a:rPr lang="en-US" dirty="0" smtClean="0">
                <a:solidFill>
                  <a:srgbClr val="FF0000"/>
                </a:solidFill>
              </a:rPr>
              <a:t>Keyword Anywhere </a:t>
            </a:r>
            <a:r>
              <a:rPr lang="en-US" dirty="0" smtClean="0"/>
              <a:t>from the drop-down menu</a:t>
            </a:r>
          </a:p>
          <a:p>
            <a:pPr marL="457200" lvl="1" indent="0">
              <a:buNone/>
            </a:pPr>
            <a:r>
              <a:rPr lang="en-US" dirty="0" smtClean="0"/>
              <a:t>6. Be sure to select the </a:t>
            </a:r>
            <a:r>
              <a:rPr lang="en-US" dirty="0" smtClean="0">
                <a:solidFill>
                  <a:srgbClr val="FF0000"/>
                </a:solidFill>
              </a:rPr>
              <a:t>AND</a:t>
            </a:r>
            <a:r>
              <a:rPr lang="en-US" dirty="0" smtClean="0"/>
              <a:t> option since you want to search for “Meg Bond” AND “organizational change”</a:t>
            </a:r>
          </a:p>
          <a:p>
            <a:pPr marL="457200" lvl="1" indent="0">
              <a:buNone/>
            </a:pPr>
            <a:r>
              <a:rPr lang="en-US" dirty="0" smtClean="0"/>
              <a:t>7.  Click </a:t>
            </a:r>
            <a:r>
              <a:rPr lang="en-US" dirty="0" smtClean="0">
                <a:solidFill>
                  <a:srgbClr val="FF0000"/>
                </a:solidFill>
              </a:rPr>
              <a:t>Search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493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in this tutorial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1) State goal of this tutorial</a:t>
            </a:r>
          </a:p>
          <a:p>
            <a:r>
              <a:rPr lang="en-US" dirty="0" smtClean="0"/>
              <a:t>2) Why use books</a:t>
            </a:r>
          </a:p>
          <a:p>
            <a:r>
              <a:rPr lang="en-US" dirty="0" smtClean="0"/>
              <a:t>3) 3 ways to find books at UML</a:t>
            </a:r>
          </a:p>
          <a:p>
            <a:r>
              <a:rPr lang="en-US" dirty="0" smtClean="0"/>
              <a:t>4) How to do a simple search in the UML library catalog</a:t>
            </a:r>
          </a:p>
          <a:p>
            <a:r>
              <a:rPr lang="en-US" dirty="0" smtClean="0"/>
              <a:t>5) How to do an advanced search in the UML Library catalog</a:t>
            </a:r>
          </a:p>
          <a:p>
            <a:r>
              <a:rPr lang="en-US" dirty="0" smtClean="0"/>
              <a:t>6) </a:t>
            </a:r>
            <a:r>
              <a:rPr lang="en-US" dirty="0"/>
              <a:t>What do the results mean?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420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the results mean?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You will see that your search brings you right to the book you need.  </a:t>
            </a:r>
          </a:p>
          <a:p>
            <a:r>
              <a:rPr lang="en-US" dirty="0" smtClean="0"/>
              <a:t>Now let’s look at each data field.</a:t>
            </a:r>
          </a:p>
          <a:p>
            <a:pPr marL="0" indent="0">
              <a:buNone/>
            </a:pPr>
            <a:r>
              <a:rPr lang="en-US" sz="2400" dirty="0" smtClean="0"/>
              <a:t>1. The database indicates where you searched for your book: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	Database: </a:t>
            </a:r>
            <a:r>
              <a:rPr lang="en-US" sz="2400" dirty="0">
                <a:solidFill>
                  <a:srgbClr val="FF0000"/>
                </a:solidFill>
              </a:rPr>
              <a:t>University of Massachusetts Lowell Libraries</a:t>
            </a:r>
          </a:p>
          <a:p>
            <a:pPr marL="0" indent="0">
              <a:buNone/>
            </a:pPr>
            <a:r>
              <a:rPr lang="en-US" sz="2400" dirty="0" smtClean="0"/>
              <a:t>2.  The author information lets you know this is a single authored book and not an edited volume (covered in another tutorial)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	Main </a:t>
            </a:r>
            <a:r>
              <a:rPr lang="en-US" sz="2400" dirty="0">
                <a:solidFill>
                  <a:srgbClr val="FF0000"/>
                </a:solidFill>
              </a:rPr>
              <a:t>Author:	 Bond, Meg A.</a:t>
            </a:r>
          </a:p>
          <a:p>
            <a:pPr marL="0" indent="0">
              <a:buNone/>
            </a:pPr>
            <a:r>
              <a:rPr lang="en-US" sz="2400" dirty="0" smtClean="0"/>
              <a:t>3. The title of the book is listed.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	Title</a:t>
            </a:r>
            <a:r>
              <a:rPr lang="en-US" sz="2400" dirty="0">
                <a:solidFill>
                  <a:srgbClr val="FF0000"/>
                </a:solidFill>
              </a:rPr>
              <a:t>:	 Workplace chemistry : P</a:t>
            </a:r>
            <a:r>
              <a:rPr lang="en-US" sz="2400" dirty="0" smtClean="0">
                <a:solidFill>
                  <a:srgbClr val="FF0000"/>
                </a:solidFill>
              </a:rPr>
              <a:t>romoting </a:t>
            </a:r>
            <a:r>
              <a:rPr lang="en-US" sz="2400" dirty="0">
                <a:solidFill>
                  <a:srgbClr val="FF0000"/>
                </a:solidFill>
              </a:rPr>
              <a:t>diversity through </a:t>
            </a:r>
            <a:r>
              <a:rPr lang="en-US" sz="2400" dirty="0" smtClean="0">
                <a:solidFill>
                  <a:srgbClr val="FF0000"/>
                </a:solidFill>
              </a:rPr>
              <a:t>	organizational </a:t>
            </a:r>
            <a:r>
              <a:rPr lang="en-US" sz="2400" dirty="0">
                <a:solidFill>
                  <a:srgbClr val="FF0000"/>
                </a:solidFill>
              </a:rPr>
              <a:t>change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0492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the results mean?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4.  The primary material field indicates what kind of source it is, in this case, a book and not an encyclopedia or book chapter.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	Primary </a:t>
            </a:r>
            <a:r>
              <a:rPr lang="en-US" sz="2400" dirty="0">
                <a:solidFill>
                  <a:srgbClr val="FF0000"/>
                </a:solidFill>
              </a:rPr>
              <a:t>Material:	 Book</a:t>
            </a:r>
          </a:p>
          <a:p>
            <a:pPr marL="0" indent="0">
              <a:buNone/>
            </a:pPr>
            <a:r>
              <a:rPr lang="en-US" sz="2400" dirty="0" smtClean="0"/>
              <a:t>5.  The publisher field indicates where it was published, who published it, and the year (“c” stands for copyright).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	Publisher: Hanover </a:t>
            </a:r>
            <a:r>
              <a:rPr lang="en-US" sz="2400" dirty="0">
                <a:solidFill>
                  <a:srgbClr val="FF0000"/>
                </a:solidFill>
              </a:rPr>
              <a:t>: University Press of New England, </a:t>
            </a:r>
            <a:r>
              <a:rPr lang="en-US" sz="2400" dirty="0" smtClean="0">
                <a:solidFill>
                  <a:srgbClr val="FF0000"/>
                </a:solidFill>
              </a:rPr>
              <a:t>	c2007</a:t>
            </a:r>
            <a:r>
              <a:rPr lang="en-US" sz="2400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2400" dirty="0" smtClean="0"/>
              <a:t>6.  The location tells us where to go to find the book.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	Location:  </a:t>
            </a:r>
            <a:r>
              <a:rPr lang="en-US" sz="2400" dirty="0" err="1">
                <a:solidFill>
                  <a:srgbClr val="FF0000"/>
                </a:solidFill>
              </a:rPr>
              <a:t>Lydon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Stacks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8758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the results mean?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7.   The call number tells us how to locate the book inside the library.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	Call </a:t>
            </a:r>
            <a:r>
              <a:rPr lang="en-US" sz="2400" dirty="0">
                <a:solidFill>
                  <a:srgbClr val="FF0000"/>
                </a:solidFill>
              </a:rPr>
              <a:t>Number:	 HF5549.5.M5 B66 </a:t>
            </a:r>
            <a:r>
              <a:rPr lang="en-US" sz="2400" dirty="0" smtClean="0">
                <a:solidFill>
                  <a:srgbClr val="FF0000"/>
                </a:solidFill>
              </a:rPr>
              <a:t>2007</a:t>
            </a:r>
          </a:p>
          <a:p>
            <a:pPr marL="0" indent="0">
              <a:buNone/>
            </a:pPr>
            <a:r>
              <a:rPr lang="en-US" sz="2400" dirty="0" smtClean="0"/>
              <a:t>8.  The number of items tells us how many copies the library owns.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	Number </a:t>
            </a:r>
            <a:r>
              <a:rPr lang="en-US" sz="2400" dirty="0">
                <a:solidFill>
                  <a:srgbClr val="FF0000"/>
                </a:solidFill>
              </a:rPr>
              <a:t>of Items:	 </a:t>
            </a:r>
            <a:r>
              <a:rPr lang="en-US" sz="2400" dirty="0" smtClean="0">
                <a:solidFill>
                  <a:srgbClr val="FF0000"/>
                </a:solidFill>
              </a:rPr>
              <a:t>1</a:t>
            </a:r>
          </a:p>
          <a:p>
            <a:pPr marL="0" indent="0">
              <a:buNone/>
            </a:pPr>
            <a:r>
              <a:rPr lang="en-US" sz="2400" dirty="0" smtClean="0"/>
              <a:t>9.  The status lets us know if someone has loaned or “charged” the item.  In this case, it is not charged, and therefore available to be loaned.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	Status</a:t>
            </a:r>
            <a:r>
              <a:rPr lang="en-US" sz="2400" dirty="0">
                <a:solidFill>
                  <a:srgbClr val="FF0000"/>
                </a:solidFill>
              </a:rPr>
              <a:t>:	 Not Charged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1503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concludes this tutorial on how to find books. </a:t>
            </a:r>
          </a:p>
          <a:p>
            <a:r>
              <a:rPr lang="en-US" dirty="0" smtClean="0"/>
              <a:t>Related topics include:</a:t>
            </a:r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How to find articles</a:t>
            </a:r>
            <a:r>
              <a:rPr lang="en-US" smtClean="0"/>
              <a:t>, newspapers, and other sources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815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goal of this tutorial is to show you how to find books at </a:t>
            </a:r>
            <a:r>
              <a:rPr lang="en-US" dirty="0" err="1" smtClean="0"/>
              <a:t>Umass</a:t>
            </a:r>
            <a:r>
              <a:rPr lang="en-US" dirty="0" smtClean="0"/>
              <a:t> Lowell.</a:t>
            </a:r>
            <a:endParaRPr lang="en-US" i="1" dirty="0" smtClean="0"/>
          </a:p>
          <a:p>
            <a:r>
              <a:rPr lang="en-US" dirty="0" smtClean="0"/>
              <a:t>In this tutorial, </a:t>
            </a:r>
            <a:r>
              <a:rPr lang="en-US" u="sng" dirty="0" smtClean="0"/>
              <a:t>books</a:t>
            </a:r>
            <a:r>
              <a:rPr lang="en-US" dirty="0" smtClean="0"/>
              <a:t> refer to a written or printed work by one or more authors, where each chapter is written by the same author or authors.</a:t>
            </a:r>
          </a:p>
          <a:p>
            <a:r>
              <a:rPr lang="en-US" u="sng" dirty="0" smtClean="0"/>
              <a:t>Edited volumes</a:t>
            </a:r>
            <a:r>
              <a:rPr lang="en-US" dirty="0" smtClean="0"/>
              <a:t> are covered in another tutorial.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24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the end of this tutorial you should be able to </a:t>
            </a:r>
            <a:endParaRPr lang="en-US" dirty="0" smtClean="0"/>
          </a:p>
          <a:p>
            <a:pPr lvl="1"/>
            <a:r>
              <a:rPr lang="en-US" dirty="0" smtClean="0"/>
              <a:t>Know 3 ways to </a:t>
            </a:r>
            <a:r>
              <a:rPr lang="en-US" dirty="0"/>
              <a:t>find a </a:t>
            </a:r>
            <a:r>
              <a:rPr lang="en-US" dirty="0" smtClean="0"/>
              <a:t>book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to do a simple search in the UML library </a:t>
            </a:r>
            <a:r>
              <a:rPr lang="en-US" dirty="0" smtClean="0"/>
              <a:t>catalog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to do an </a:t>
            </a:r>
            <a:r>
              <a:rPr lang="en-US" dirty="0" smtClean="0"/>
              <a:t>advanced </a:t>
            </a:r>
            <a:r>
              <a:rPr lang="en-US" dirty="0"/>
              <a:t>search in the UML Library catalog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524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and why do we use books?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we tend to use peer-reviewed journal articles in psychology, books can be useful and important sources of information.</a:t>
            </a:r>
          </a:p>
          <a:p>
            <a:r>
              <a:rPr lang="en-US" dirty="0" smtClean="0"/>
              <a:t>Books allow for a more thorough and elaborate investigation of a single topic or set of topics.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24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Where do I go to search for books?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Here is one way to find books:</a:t>
            </a:r>
          </a:p>
          <a:p>
            <a:pPr marL="0" indent="0">
              <a:buNone/>
            </a:pPr>
            <a:r>
              <a:rPr lang="en-US" dirty="0" smtClean="0"/>
              <a:t>1. Go to </a:t>
            </a:r>
            <a:r>
              <a:rPr lang="en-US" u="sng" dirty="0" smtClean="0"/>
              <a:t>uml.edu</a:t>
            </a:r>
          </a:p>
          <a:p>
            <a:pPr marL="0" indent="0">
              <a:buNone/>
            </a:pPr>
            <a:r>
              <a:rPr lang="en-US" dirty="0" smtClean="0"/>
              <a:t>2. Click on the link that says “Libraries” at the very top center of the page in light blue font underneath the address bar.</a:t>
            </a:r>
          </a:p>
          <a:p>
            <a:pPr marL="0" indent="0">
              <a:buNone/>
            </a:pPr>
            <a:r>
              <a:rPr lang="en-US" dirty="0" smtClean="0"/>
              <a:t>3. This will bring you right to the UML library catalog to search for books.</a:t>
            </a:r>
          </a:p>
          <a:p>
            <a:pPr lvl="1"/>
            <a:r>
              <a:rPr lang="en-US" dirty="0" smtClean="0"/>
              <a:t>How to do a simple and advanced search is covered later in this tutorial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207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UML </a:t>
            </a:r>
            <a:r>
              <a:rPr lang="en-US" dirty="0"/>
              <a:t>l</a:t>
            </a:r>
            <a:r>
              <a:rPr lang="en-US" dirty="0" smtClean="0"/>
              <a:t>ibrary catalog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Note that there are several links relevant to books in the black sidebar on the left, including:</a:t>
            </a:r>
          </a:p>
          <a:p>
            <a:pPr lvl="1"/>
            <a:r>
              <a:rPr lang="en-US" dirty="0" err="1" smtClean="0"/>
              <a:t>Ebooks</a:t>
            </a:r>
            <a:endParaRPr lang="en-US" dirty="0" smtClean="0"/>
          </a:p>
          <a:p>
            <a:pPr lvl="1"/>
            <a:r>
              <a:rPr lang="en-US" dirty="0" smtClean="0"/>
              <a:t>Research guides</a:t>
            </a:r>
          </a:p>
          <a:p>
            <a:pPr lvl="1"/>
            <a:r>
              <a:rPr lang="en-US" dirty="0" smtClean="0"/>
              <a:t>Borrowing &amp; renewals</a:t>
            </a:r>
          </a:p>
          <a:p>
            <a:pPr lvl="1"/>
            <a:r>
              <a:rPr lang="en-US" dirty="0" smtClean="0"/>
              <a:t>Interlibrary loan</a:t>
            </a:r>
          </a:p>
          <a:p>
            <a:pPr lvl="1"/>
            <a:r>
              <a:rPr lang="en-US" dirty="0" smtClean="0"/>
              <a:t>Ask-a-librarian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72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Where do I go to search for books?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Here is another way to find books:</a:t>
            </a:r>
          </a:p>
          <a:p>
            <a:pPr marL="0" indent="0">
              <a:buNone/>
            </a:pPr>
            <a:r>
              <a:rPr lang="en-US" dirty="0" smtClean="0"/>
              <a:t>1. Go to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libguides.uml.edu/content.php?pid=1156&amp;sid=5588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This is a research guide developed especially as a psychology resource to help UML students find books. You will see there are several links and explanations in categories including:</a:t>
            </a:r>
          </a:p>
          <a:p>
            <a:pPr lvl="1"/>
            <a:r>
              <a:rPr lang="en-US" dirty="0" smtClean="0"/>
              <a:t>Books at UML</a:t>
            </a:r>
          </a:p>
          <a:p>
            <a:pPr lvl="1"/>
            <a:r>
              <a:rPr lang="en-US" dirty="0" smtClean="0"/>
              <a:t>Online books</a:t>
            </a:r>
          </a:p>
          <a:p>
            <a:pPr lvl="1"/>
            <a:r>
              <a:rPr lang="en-US" dirty="0" smtClean="0"/>
              <a:t>Individual books of interest</a:t>
            </a:r>
          </a:p>
          <a:p>
            <a:pPr lvl="1"/>
            <a:r>
              <a:rPr lang="en-US" dirty="0" smtClean="0"/>
              <a:t>If we don’t own a book</a:t>
            </a:r>
          </a:p>
          <a:p>
            <a:pPr lvl="1"/>
            <a:r>
              <a:rPr lang="en-US" dirty="0" smtClean="0"/>
              <a:t>Indexes to books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82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Where do I go to search for books?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A third way to find books:</a:t>
            </a:r>
          </a:p>
          <a:p>
            <a:pPr marL="0" indent="0">
              <a:buNone/>
            </a:pPr>
            <a:r>
              <a:rPr lang="en-US" dirty="0" smtClean="0"/>
              <a:t>Our librarians are wonderful resources!</a:t>
            </a:r>
          </a:p>
          <a:p>
            <a:pPr marL="0" indent="0">
              <a:buNone/>
            </a:pPr>
            <a:r>
              <a:rPr lang="en-US" b="1" dirty="0"/>
              <a:t>Rosanna </a:t>
            </a:r>
            <a:r>
              <a:rPr lang="en-US" b="1" dirty="0" err="1" smtClean="0"/>
              <a:t>Kowalewski</a:t>
            </a:r>
            <a:r>
              <a:rPr lang="en-US" b="1" dirty="0" smtClean="0"/>
              <a:t> </a:t>
            </a:r>
            <a:r>
              <a:rPr lang="en-US" dirty="0" smtClean="0"/>
              <a:t>is a librarian who specializes in topics in psychology, and she developed the online psychology resources.</a:t>
            </a:r>
          </a:p>
          <a:p>
            <a:pPr lvl="1"/>
            <a:r>
              <a:rPr lang="en-US" b="1" dirty="0"/>
              <a:t>Contact Info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O'Leary Library Suite 125c</a:t>
            </a:r>
            <a:br>
              <a:rPr lang="en-US" dirty="0"/>
            </a:br>
            <a:r>
              <a:rPr lang="en-US" dirty="0"/>
              <a:t>978-934-4580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Lydon</a:t>
            </a:r>
            <a:r>
              <a:rPr lang="en-US" dirty="0"/>
              <a:t> Library </a:t>
            </a:r>
            <a:r>
              <a:rPr lang="en-US" dirty="0" err="1"/>
              <a:t>Rm</a:t>
            </a:r>
            <a:r>
              <a:rPr lang="en-US" dirty="0"/>
              <a:t> 109</a:t>
            </a:r>
            <a:br>
              <a:rPr lang="en-US" dirty="0"/>
            </a:br>
            <a:r>
              <a:rPr lang="en-US" dirty="0"/>
              <a:t>978-934-3216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147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ysClr val="window" lastClr="FFFFFF"/>
      </a:lt1>
      <a:dk2>
        <a:srgbClr val="F79646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828</TotalTime>
  <Words>1654</Words>
  <Application>Microsoft Office PowerPoint</Application>
  <PresentationFormat>On-screen Show (4:3)</PresentationFormat>
  <Paragraphs>183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The Literature of Psychology: Where do you find it? </vt:lpstr>
      <vt:lpstr>Steps in this tutorial</vt:lpstr>
      <vt:lpstr>Goal</vt:lpstr>
      <vt:lpstr>Objectives</vt:lpstr>
      <vt:lpstr>When and why do we use books?</vt:lpstr>
      <vt:lpstr>Where do I go to search for books?</vt:lpstr>
      <vt:lpstr>UML library catalog</vt:lpstr>
      <vt:lpstr>Where do I go to search for books?</vt:lpstr>
      <vt:lpstr>Where do I go to search for books?</vt:lpstr>
      <vt:lpstr>A simple search in the UML library catalog</vt:lpstr>
      <vt:lpstr>A simple search in the UML library catalog</vt:lpstr>
      <vt:lpstr>Example-  Simple author search</vt:lpstr>
      <vt:lpstr>Example-  Simple author search</vt:lpstr>
      <vt:lpstr>An advanced search in the UML library catalog</vt:lpstr>
      <vt:lpstr>An advanced search in the UML library catalog</vt:lpstr>
      <vt:lpstr>An advanced search in the UML library catalog</vt:lpstr>
      <vt:lpstr>An advanced search in the UML library catalog</vt:lpstr>
      <vt:lpstr>Example- Advanced search</vt:lpstr>
      <vt:lpstr>Example- Advanced search</vt:lpstr>
      <vt:lpstr>What do the results mean?</vt:lpstr>
      <vt:lpstr>What do the results mean?</vt:lpstr>
      <vt:lpstr>What do the results mean?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In-text citations</dc:title>
  <dc:creator>Dottolo, Andrea L</dc:creator>
  <cp:lastModifiedBy>Mary</cp:lastModifiedBy>
  <cp:revision>45</cp:revision>
  <dcterms:created xsi:type="dcterms:W3CDTF">2012-05-15T19:26:11Z</dcterms:created>
  <dcterms:modified xsi:type="dcterms:W3CDTF">2013-09-21T19:48:48Z</dcterms:modified>
</cp:coreProperties>
</file>