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2" r:id="rId3"/>
    <p:sldId id="257" r:id="rId4"/>
    <p:sldId id="273" r:id="rId5"/>
    <p:sldId id="258" r:id="rId6"/>
    <p:sldId id="266" r:id="rId7"/>
    <p:sldId id="259" r:id="rId8"/>
    <p:sldId id="260" r:id="rId9"/>
    <p:sldId id="262" r:id="rId10"/>
    <p:sldId id="261" r:id="rId11"/>
    <p:sldId id="263" r:id="rId12"/>
    <p:sldId id="264" r:id="rId13"/>
    <p:sldId id="265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5203B3-E1EE-4C12-A98F-7C9549AA50C2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C327A-E18C-4BBA-93FB-3DEA918E7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16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9F441-B75B-4F16-986C-51BDC886D86D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40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7C3F5-CF22-4CBB-BE60-DEB12AFBED6F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93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4524-FE5D-456D-8FBB-0494653C480F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65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DD3C-884B-40FD-B3DC-48CE5EDEB1C4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115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1308-9126-4D51-915F-2073718F9B32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62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33439-8B79-4A01-A654-0955BF80902C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01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A693-AF4B-4692-BC58-36894DF2C395}" type="datetime1">
              <a:rPr lang="en-US" smtClean="0"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0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FD157-B067-43A2-9047-E15CC69411AD}" type="datetime1">
              <a:rPr lang="en-US" smtClean="0"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28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1D87-B646-4F73-899C-1676EC2210DE}" type="datetime1">
              <a:rPr lang="en-US" smtClean="0"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61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4311-8BAC-4FC7-97B3-62ADEFAB86C7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39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98B5F-C133-49CC-A602-58BABBF20151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3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0EC5F-B8E5-4D1D-AB0D-FAE916B21750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C4F45-C9A9-408B-A17C-BC495FE6A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6015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Know Your Sources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Popular and Scholarly Sources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2" descr="UMass Lowel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45" y="533400"/>
            <a:ext cx="162381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1359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 popular media sources </a:t>
            </a:r>
            <a:r>
              <a:rPr lang="en-US" u="sng" dirty="0" smtClean="0"/>
              <a:t>without</a:t>
            </a:r>
            <a:r>
              <a:rPr lang="en-US" dirty="0" smtClean="0"/>
              <a:t> evidence?</a:t>
            </a:r>
          </a:p>
          <a:p>
            <a:pPr lvl="1"/>
            <a:r>
              <a:rPr lang="en-US" dirty="0" smtClean="0"/>
              <a:t>No, many popular sources may be factually accurate</a:t>
            </a:r>
          </a:p>
          <a:p>
            <a:pPr lvl="1"/>
            <a:r>
              <a:rPr lang="en-US" dirty="0" smtClean="0"/>
              <a:t>But it can be hard to tell</a:t>
            </a:r>
          </a:p>
          <a:p>
            <a:r>
              <a:rPr lang="en-US" dirty="0" smtClean="0"/>
              <a:t>Should you use popular media sources as sources for facts in an empirical paper?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</a:t>
            </a:r>
          </a:p>
          <a:p>
            <a:pPr lvl="1"/>
            <a:r>
              <a:rPr lang="en-US" dirty="0" smtClean="0"/>
              <a:t>You should use a scholarly source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406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Scholarly sources are usually authored by scholars</a:t>
            </a:r>
          </a:p>
          <a:p>
            <a:pPr lvl="1"/>
            <a:r>
              <a:rPr lang="en-US" dirty="0" smtClean="0"/>
              <a:t>People with training and knowledge in a specific field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ho clearly describe the methods used to establish evidence</a:t>
            </a:r>
          </a:p>
          <a:p>
            <a:pPr lvl="2"/>
            <a:r>
              <a:rPr lang="en-US" dirty="0" smtClean="0"/>
              <a:t>So you can judge if you believe those methods are valid</a:t>
            </a:r>
          </a:p>
          <a:p>
            <a:pPr lvl="1"/>
            <a:r>
              <a:rPr lang="en-US" dirty="0" smtClean="0"/>
              <a:t>Good scholars’ primary goal is to present information</a:t>
            </a:r>
          </a:p>
          <a:p>
            <a:pPr lvl="2"/>
            <a:r>
              <a:rPr lang="en-US" dirty="0" smtClean="0"/>
              <a:t>Whether or not it is popular or interesting</a:t>
            </a:r>
          </a:p>
          <a:p>
            <a:pPr lvl="2"/>
            <a:r>
              <a:rPr lang="en-US" dirty="0" smtClean="0"/>
              <a:t>Their primary goal is not to make money</a:t>
            </a:r>
          </a:p>
          <a:p>
            <a:pPr lvl="2"/>
            <a:r>
              <a:rPr lang="en-US" dirty="0" smtClean="0"/>
              <a:t>Their primary goal is not to push an agenda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263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Scholarly Sources-Examples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Articles in Peer Reviewed Journals</a:t>
            </a:r>
          </a:p>
          <a:p>
            <a:pPr lvl="1"/>
            <a:r>
              <a:rPr lang="en-US" dirty="0" smtClean="0"/>
              <a:t>Peer review is explained in a different tutorial</a:t>
            </a:r>
          </a:p>
          <a:p>
            <a:r>
              <a:rPr lang="en-US" dirty="0" smtClean="0"/>
              <a:t>Data-based reports published by government organizations such as The Centers for Disease Control or the National Center for Health Statistics</a:t>
            </a:r>
          </a:p>
          <a:p>
            <a:r>
              <a:rPr lang="en-US" dirty="0" smtClean="0"/>
              <a:t>Monographs and scholarly books</a:t>
            </a:r>
          </a:p>
          <a:p>
            <a:r>
              <a:rPr lang="en-US" dirty="0" smtClean="0"/>
              <a:t>Chapters in edited books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737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Scholarly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scholarly sources always good?</a:t>
            </a:r>
          </a:p>
          <a:p>
            <a:pPr lvl="1"/>
            <a:r>
              <a:rPr lang="en-US" dirty="0" smtClean="0"/>
              <a:t>Not always</a:t>
            </a:r>
          </a:p>
          <a:p>
            <a:pPr lvl="1"/>
            <a:r>
              <a:rPr lang="en-US" dirty="0" smtClean="0"/>
              <a:t>But they provide information that allows you to judge the quality of the evidence for yourself</a:t>
            </a:r>
          </a:p>
          <a:p>
            <a:r>
              <a:rPr lang="en-US" dirty="0" smtClean="0"/>
              <a:t>Are scholars always unconcerned with money or pushing an agenda?</a:t>
            </a:r>
          </a:p>
          <a:p>
            <a:pPr lvl="1"/>
            <a:r>
              <a:rPr lang="en-US" dirty="0" smtClean="0"/>
              <a:t>No.  But their first goal should be to present information and evidence</a:t>
            </a:r>
          </a:p>
          <a:p>
            <a:pPr lvl="2"/>
            <a:r>
              <a:rPr lang="en-US" dirty="0" smtClean="0"/>
              <a:t>If they are good scholars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078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a Scholarly Source?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Scholarly psychology sources must describe the method of data collection</a:t>
            </a:r>
          </a:p>
          <a:p>
            <a:pPr lvl="1"/>
            <a:r>
              <a:rPr lang="en-US" dirty="0" smtClean="0"/>
              <a:t>This allows you to judge if the data are good</a:t>
            </a:r>
          </a:p>
          <a:p>
            <a:r>
              <a:rPr lang="en-US" dirty="0" smtClean="0"/>
              <a:t>Scholarly sources are often more specific than popular sources</a:t>
            </a:r>
          </a:p>
          <a:p>
            <a:pPr lvl="1"/>
            <a:r>
              <a:rPr lang="en-US" dirty="0" smtClean="0"/>
              <a:t>A popular source may be overly general</a:t>
            </a:r>
          </a:p>
          <a:p>
            <a:pPr lvl="1"/>
            <a:r>
              <a:rPr lang="en-US" dirty="0" smtClean="0"/>
              <a:t>A scholarly source may actually only be about a certain, specific type of sample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0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Popular Vs. Scientific Source-Example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Yahoo published an online article entitled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Too Much Sitting Raises the Odds of Cancer</a:t>
            </a:r>
          </a:p>
          <a:p>
            <a:pPr marL="0" indent="0">
              <a:buNone/>
            </a:pPr>
            <a:r>
              <a:rPr lang="en-US" dirty="0" smtClean="0"/>
              <a:t>This article was a summary and interpretation of an actual scientific study.</a:t>
            </a:r>
          </a:p>
          <a:p>
            <a:pPr marL="0" indent="0">
              <a:buNone/>
            </a:pPr>
            <a:r>
              <a:rPr lang="en-US" dirty="0" smtClean="0"/>
              <a:t>The Yahoo article stated: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effectLst/>
              </a:rPr>
              <a:t>The hours Americans spend sitting may be increasing their risk for cancer, just as the time they spend exercising can reduce the risk, according to new research.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25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Popular Vs. Scientific Source-Example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Yahoo Article was </a:t>
            </a:r>
            <a:r>
              <a:rPr lang="en-US" i="1" dirty="0" smtClean="0"/>
              <a:t>based on</a:t>
            </a:r>
            <a:r>
              <a:rPr lang="en-US" dirty="0" smtClean="0"/>
              <a:t> a scientific study entitled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Inflammatory Marker Changes in a Year-long Randomized Exercise Intervention Trial among Postmenopausal Women</a:t>
            </a:r>
          </a:p>
          <a:p>
            <a:r>
              <a:rPr lang="en-US" dirty="0" smtClean="0"/>
              <a:t>The original study reported changes in biological markers among 230 post menopausal women</a:t>
            </a:r>
          </a:p>
          <a:p>
            <a:r>
              <a:rPr lang="en-US" dirty="0" smtClean="0"/>
              <a:t>It did </a:t>
            </a:r>
            <a:r>
              <a:rPr lang="en-US" u="sng" dirty="0" smtClean="0"/>
              <a:t>not</a:t>
            </a:r>
            <a:r>
              <a:rPr lang="en-US" dirty="0" smtClean="0"/>
              <a:t> conclude that “too much sitting raises the odds of cancer.”</a:t>
            </a:r>
          </a:p>
          <a:p>
            <a:r>
              <a:rPr lang="en-US" dirty="0" smtClean="0"/>
              <a:t>It was </a:t>
            </a:r>
            <a:r>
              <a:rPr lang="en-US" u="sng" dirty="0" smtClean="0"/>
              <a:t>not</a:t>
            </a:r>
            <a:r>
              <a:rPr lang="en-US" dirty="0" smtClean="0"/>
              <a:t> about people in general, but about a very specific sample—women who were past menopause</a:t>
            </a:r>
          </a:p>
          <a:p>
            <a:r>
              <a:rPr lang="en-US" dirty="0" smtClean="0"/>
              <a:t>If you used and cited the Yahoo article as the source of your information, you would be, like Yahoo, distorting and misrepresenting the facts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761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Psychology papers usually require sources</a:t>
            </a:r>
          </a:p>
          <a:p>
            <a:r>
              <a:rPr lang="en-US" dirty="0" smtClean="0"/>
              <a:t>Popular media sources may be appealing because they are convenient and give simple explanations</a:t>
            </a:r>
          </a:p>
          <a:p>
            <a:r>
              <a:rPr lang="en-US" dirty="0" smtClean="0"/>
              <a:t>But popular media sources may distort evidence</a:t>
            </a:r>
          </a:p>
          <a:p>
            <a:pPr lvl="1"/>
            <a:r>
              <a:rPr lang="en-US" dirty="0" smtClean="0"/>
              <a:t>Because their goals are to make money or push an agenda</a:t>
            </a:r>
          </a:p>
          <a:p>
            <a:r>
              <a:rPr lang="en-US" dirty="0" smtClean="0"/>
              <a:t>Scholarly sources are a better source of reliable evidence for a psychology paper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786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tutorial described the difference between popular and scholarly sources</a:t>
            </a:r>
          </a:p>
          <a:p>
            <a:r>
              <a:rPr lang="en-US" dirty="0" smtClean="0"/>
              <a:t>It gave examples of where you would find each type of source</a:t>
            </a:r>
          </a:p>
          <a:p>
            <a:r>
              <a:rPr lang="en-US" dirty="0" smtClean="0"/>
              <a:t>It explained why scholarly sources are preferable</a:t>
            </a:r>
          </a:p>
          <a:p>
            <a:r>
              <a:rPr lang="en-US" dirty="0" smtClean="0"/>
              <a:t>Other tutorials go into more detail </a:t>
            </a:r>
            <a:r>
              <a:rPr lang="en-US" smtClean="0"/>
              <a:t>about scholarly sources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71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this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1) State the goals of this tutorial</a:t>
            </a:r>
          </a:p>
          <a:p>
            <a:r>
              <a:rPr lang="en-US" dirty="0" smtClean="0"/>
              <a:t>2) </a:t>
            </a:r>
            <a:r>
              <a:rPr lang="en-US" dirty="0"/>
              <a:t>W</a:t>
            </a:r>
            <a:r>
              <a:rPr lang="en-US" dirty="0" smtClean="0"/>
              <a:t>hat a source is</a:t>
            </a:r>
          </a:p>
          <a:p>
            <a:r>
              <a:rPr lang="en-US" dirty="0" smtClean="0"/>
              <a:t>3) Why sources matter</a:t>
            </a:r>
          </a:p>
          <a:p>
            <a:r>
              <a:rPr lang="en-US" dirty="0" smtClean="0"/>
              <a:t>4) </a:t>
            </a:r>
            <a:r>
              <a:rPr lang="en-US" dirty="0"/>
              <a:t>T</a:t>
            </a:r>
            <a:r>
              <a:rPr lang="en-US" dirty="0" smtClean="0"/>
              <a:t>he different types of sources</a:t>
            </a:r>
          </a:p>
          <a:p>
            <a:r>
              <a:rPr lang="en-US" dirty="0"/>
              <a:t>5</a:t>
            </a:r>
            <a:r>
              <a:rPr lang="en-US" dirty="0" smtClean="0"/>
              <a:t>) </a:t>
            </a:r>
            <a:r>
              <a:rPr lang="en-US" dirty="0"/>
              <a:t>E</a:t>
            </a:r>
            <a:r>
              <a:rPr lang="en-US" dirty="0" smtClean="0"/>
              <a:t>xamples of popular media sources</a:t>
            </a:r>
          </a:p>
          <a:p>
            <a:r>
              <a:rPr lang="en-US" dirty="0"/>
              <a:t>6</a:t>
            </a:r>
            <a:r>
              <a:rPr lang="en-US" dirty="0" smtClean="0"/>
              <a:t>) </a:t>
            </a:r>
            <a:r>
              <a:rPr lang="en-US" dirty="0"/>
              <a:t>E</a:t>
            </a:r>
            <a:r>
              <a:rPr lang="en-US" dirty="0" smtClean="0"/>
              <a:t>xamples of scholarly sources</a:t>
            </a:r>
          </a:p>
          <a:p>
            <a:r>
              <a:rPr lang="en-US" dirty="0"/>
              <a:t>7</a:t>
            </a:r>
            <a:r>
              <a:rPr lang="en-US" dirty="0" smtClean="0"/>
              <a:t>) Comparison of information from a popular and a scholarly source on the same topic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738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goal of this tutorial is to make sure you understand why sources matter in psychology</a:t>
            </a:r>
          </a:p>
          <a:p>
            <a:r>
              <a:rPr lang="en-US" dirty="0" smtClean="0"/>
              <a:t>You should have a clear idea of what a “popular” source is, such as a news paper article, and what a scholarly source is</a:t>
            </a:r>
          </a:p>
          <a:p>
            <a:r>
              <a:rPr lang="en-US" dirty="0" smtClean="0"/>
              <a:t>You should know how and when to use one or the other of these types of sources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261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the end of this tutorial you should be able to</a:t>
            </a:r>
          </a:p>
          <a:p>
            <a:pPr lvl="1"/>
            <a:r>
              <a:rPr lang="en-US" dirty="0" smtClean="0"/>
              <a:t>Know the general types of sources of information</a:t>
            </a:r>
          </a:p>
          <a:p>
            <a:pPr lvl="1"/>
            <a:r>
              <a:rPr lang="en-US" dirty="0" smtClean="0"/>
              <a:t>Know how and why popular and scholarly sources may differ</a:t>
            </a:r>
          </a:p>
          <a:p>
            <a:pPr lvl="1"/>
            <a:r>
              <a:rPr lang="en-US" dirty="0" smtClean="0"/>
              <a:t>Know why this matters in your </a:t>
            </a:r>
            <a:r>
              <a:rPr lang="en-US" smtClean="0"/>
              <a:t>own work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22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</a:t>
            </a:r>
            <a:r>
              <a:rPr lang="en-US" i="1" dirty="0" smtClean="0"/>
              <a:t>source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Psychology as a field is often based on empirical knowledge</a:t>
            </a:r>
          </a:p>
          <a:p>
            <a:pPr lvl="1"/>
            <a:r>
              <a:rPr lang="en-US" dirty="0" smtClean="0"/>
              <a:t>Data and observations</a:t>
            </a:r>
          </a:p>
          <a:p>
            <a:r>
              <a:rPr lang="en-US" dirty="0" smtClean="0"/>
              <a:t>Most statements of fact require some kind of </a:t>
            </a:r>
            <a:r>
              <a:rPr lang="en-US" i="1" dirty="0" smtClean="0"/>
              <a:t>source</a:t>
            </a:r>
          </a:p>
          <a:p>
            <a:r>
              <a:rPr lang="en-US" dirty="0" smtClean="0"/>
              <a:t>The source is where the data </a:t>
            </a:r>
            <a:r>
              <a:rPr lang="en-US" u="sng" dirty="0" smtClean="0"/>
              <a:t>originated </a:t>
            </a:r>
            <a:endParaRPr lang="en-US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910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Original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Suppose you see an article in USA today about depression that says: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The CDC states that rates of depression have been stable for the last decade.</a:t>
            </a:r>
          </a:p>
          <a:p>
            <a:r>
              <a:rPr lang="en-US" dirty="0" smtClean="0"/>
              <a:t>The original source of this information is the CDC</a:t>
            </a:r>
          </a:p>
          <a:p>
            <a:r>
              <a:rPr lang="en-US" dirty="0" smtClean="0"/>
              <a:t>That is where you should look if you intend to use this information in a research paper or proposal</a:t>
            </a:r>
          </a:p>
          <a:p>
            <a:r>
              <a:rPr lang="en-US" dirty="0" smtClean="0"/>
              <a:t>You should not trust that USA Today (or any popular media source) is correctly quoting the original source</a:t>
            </a:r>
          </a:p>
          <a:p>
            <a:r>
              <a:rPr lang="en-US" dirty="0" smtClean="0"/>
              <a:t>You should check the original source for yourself and use that for your paper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575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 of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many different types of sources</a:t>
            </a:r>
          </a:p>
          <a:p>
            <a:r>
              <a:rPr lang="en-US" dirty="0" smtClean="0"/>
              <a:t>Examples include</a:t>
            </a:r>
          </a:p>
          <a:p>
            <a:pPr lvl="1"/>
            <a:r>
              <a:rPr lang="en-US" dirty="0" smtClean="0"/>
              <a:t>Popular media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opular articles</a:t>
            </a:r>
          </a:p>
          <a:p>
            <a:pPr lvl="2"/>
            <a:r>
              <a:rPr lang="en-US" dirty="0" smtClean="0"/>
              <a:t>Visual media such as television</a:t>
            </a:r>
          </a:p>
          <a:p>
            <a:pPr lvl="2"/>
            <a:r>
              <a:rPr lang="en-US" dirty="0" smtClean="0"/>
              <a:t>Popular magazines and newspapers</a:t>
            </a:r>
          </a:p>
          <a:p>
            <a:pPr lvl="1"/>
            <a:r>
              <a:rPr lang="en-US" dirty="0" smtClean="0"/>
              <a:t>Scholarly media</a:t>
            </a:r>
          </a:p>
          <a:p>
            <a:pPr lvl="2"/>
            <a:r>
              <a:rPr lang="en-US" dirty="0" smtClean="0"/>
              <a:t>Journal articles</a:t>
            </a:r>
          </a:p>
          <a:p>
            <a:pPr lvl="2"/>
            <a:r>
              <a:rPr lang="en-US" dirty="0" smtClean="0"/>
              <a:t>Published studies</a:t>
            </a:r>
          </a:p>
          <a:p>
            <a:pPr lvl="2"/>
            <a:r>
              <a:rPr lang="en-US" dirty="0" smtClean="0"/>
              <a:t>Books and monographs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389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Popular media sources are usually authored by non-scholars</a:t>
            </a:r>
          </a:p>
          <a:p>
            <a:pPr lvl="1"/>
            <a:r>
              <a:rPr lang="en-US" dirty="0" smtClean="0"/>
              <a:t>Reporters</a:t>
            </a:r>
          </a:p>
          <a:p>
            <a:pPr lvl="1"/>
            <a:r>
              <a:rPr lang="en-US" dirty="0" smtClean="0"/>
              <a:t>Interested people</a:t>
            </a:r>
          </a:p>
          <a:p>
            <a:pPr lvl="1"/>
            <a:r>
              <a:rPr lang="en-US" dirty="0" smtClean="0"/>
              <a:t>People with a goal besides presenting fact based evidence</a:t>
            </a:r>
          </a:p>
          <a:p>
            <a:r>
              <a:rPr lang="en-US" dirty="0" smtClean="0"/>
              <a:t>Popular media often strive to sell advertising and generate broad interest</a:t>
            </a:r>
          </a:p>
          <a:p>
            <a:r>
              <a:rPr lang="en-US" dirty="0" smtClean="0"/>
              <a:t>Popular media usually have a goal of making money or pushing an agenda</a:t>
            </a:r>
          </a:p>
          <a:p>
            <a:pPr lvl="1"/>
            <a:r>
              <a:rPr lang="en-US" dirty="0" smtClean="0"/>
              <a:t>Not necessarily presenting fact based evidence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41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 Media-Examples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Articles from newspapers such as the New York Times or USA Today</a:t>
            </a:r>
          </a:p>
          <a:p>
            <a:r>
              <a:rPr lang="en-US" dirty="0" smtClean="0"/>
              <a:t>Editorials in newspapers, magazines or on television</a:t>
            </a:r>
          </a:p>
          <a:p>
            <a:r>
              <a:rPr lang="en-US" dirty="0" smtClean="0"/>
              <a:t>Interviews with doctors or scientists on television, in newspapers or magazines</a:t>
            </a:r>
          </a:p>
          <a:p>
            <a:r>
              <a:rPr lang="en-US" dirty="0" smtClean="0"/>
              <a:t>Articles in magazines such as Time, Sports Illustrated or Men’s Health</a:t>
            </a:r>
          </a:p>
          <a:p>
            <a:r>
              <a:rPr lang="en-US" dirty="0" smtClean="0"/>
              <a:t>Popular media include both print and online versions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C4F45-C9A9-408B-A17C-BC495FE6AE3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76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ysClr val="window" lastClr="FFFFFF"/>
      </a:lt1>
      <a:dk2>
        <a:srgbClr val="F79646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1270</Words>
  <Application>Microsoft Office PowerPoint</Application>
  <PresentationFormat>On-screen Show (4:3)</PresentationFormat>
  <Paragraphs>151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Know Your Sources</vt:lpstr>
      <vt:lpstr>Steps in this tutorial</vt:lpstr>
      <vt:lpstr>Goal</vt:lpstr>
      <vt:lpstr>Objectives</vt:lpstr>
      <vt:lpstr>What is a source?</vt:lpstr>
      <vt:lpstr>Original Source</vt:lpstr>
      <vt:lpstr>Kinds of Sources</vt:lpstr>
      <vt:lpstr>Popular Media</vt:lpstr>
      <vt:lpstr>Popular Media-Examples</vt:lpstr>
      <vt:lpstr>Popular Media</vt:lpstr>
      <vt:lpstr>Scientific Sources</vt:lpstr>
      <vt:lpstr>Scholarly Sources-Examples</vt:lpstr>
      <vt:lpstr>Scholarly Sources</vt:lpstr>
      <vt:lpstr>Why use a Scholarly Source?</vt:lpstr>
      <vt:lpstr>Popular Vs. Scientific Source-Example</vt:lpstr>
      <vt:lpstr>Popular Vs. Scientific Source-Example</vt:lpstr>
      <vt:lpstr>Summary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 Your Sources</dc:title>
  <dc:creator>Frye, Alice A</dc:creator>
  <cp:lastModifiedBy>Mary</cp:lastModifiedBy>
  <cp:revision>18</cp:revision>
  <dcterms:created xsi:type="dcterms:W3CDTF">2012-08-19T13:31:20Z</dcterms:created>
  <dcterms:modified xsi:type="dcterms:W3CDTF">2013-09-21T19:48:02Z</dcterms:modified>
</cp:coreProperties>
</file>