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6" r:id="rId3"/>
    <p:sldId id="267" r:id="rId4"/>
    <p:sldId id="268" r:id="rId5"/>
    <p:sldId id="269" r:id="rId6"/>
    <p:sldId id="270" r:id="rId7"/>
    <p:sldId id="271" r:id="rId8"/>
    <p:sldId id="272" r:id="rId9"/>
    <p:sldId id="273" r:id="rId10"/>
    <p:sldId id="274" r:id="rId11"/>
    <p:sldId id="275" r:id="rId12"/>
    <p:sldId id="282" r:id="rId13"/>
    <p:sldId id="284" r:id="rId14"/>
    <p:sldId id="276" r:id="rId15"/>
    <p:sldId id="277" r:id="rId16"/>
    <p:sldId id="278" r:id="rId17"/>
    <p:sldId id="281" r:id="rId18"/>
    <p:sldId id="285" r:id="rId19"/>
    <p:sldId id="288" r:id="rId20"/>
    <p:sldId id="289" r:id="rId21"/>
    <p:sldId id="280" r:id="rId22"/>
    <p:sldId id="296" r:id="rId23"/>
    <p:sldId id="290" r:id="rId24"/>
    <p:sldId id="291" r:id="rId25"/>
    <p:sldId id="295" r:id="rId26"/>
    <p:sldId id="292" r:id="rId27"/>
    <p:sldId id="293" r:id="rId28"/>
    <p:sldId id="287" r:id="rId29"/>
    <p:sldId id="297" r:id="rId30"/>
    <p:sldId id="26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sorterViewPr>
    <p:cViewPr>
      <p:scale>
        <a:sx n="100" d="100"/>
        <a:sy n="100" d="100"/>
      </p:scale>
      <p:origin x="0" y="44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21104-1AF4-4811-8948-9FF3D172D8FF}"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CD0B3D-B775-4880-BB65-87AD3104DE7D}" type="slidenum">
              <a:rPr lang="en-US" smtClean="0"/>
              <a:t>‹#›</a:t>
            </a:fld>
            <a:endParaRPr lang="en-US"/>
          </a:p>
        </p:txBody>
      </p:sp>
    </p:spTree>
    <p:extLst>
      <p:ext uri="{BB962C8B-B14F-4D97-AF65-F5344CB8AC3E}">
        <p14:creationId xmlns:p14="http://schemas.microsoft.com/office/powerpoint/2010/main" val="1128443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5A7CA7-F267-4212-8B7F-52DB3A70F539}"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296016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61046D-5A59-4C15-A59C-E14BFDD2F8E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62402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B642D-15AF-40AE-9FF9-E448DB1647C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47725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00B2AE-155C-40C0-9CA5-1323C1031359}"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4077829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7B165F-68BA-4EFD-A617-2600286ABBB9}"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60648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DAFEC1-7BF8-4756-B453-554E60749C96}"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30458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89DC58-DE98-4662-9C63-F5DFB6C556BB}"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35245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84042E-E415-477A-8822-68B191C99E93}"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123449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C9710-8BEC-4B98-A0DF-B8255390F5FE}"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104387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282194-840E-4A73-95C5-79EBDA87E14E}"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52471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0CD44-D05E-41A9-B5D1-B0982288C5C0}"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52724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55832-26BB-4246-AD32-DE0178F01E6D}"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E3A22-42F2-46CC-A625-C45C75B1462D}" type="slidenum">
              <a:rPr lang="en-US" smtClean="0"/>
              <a:t>‹#›</a:t>
            </a:fld>
            <a:endParaRPr lang="en-US"/>
          </a:p>
        </p:txBody>
      </p:sp>
    </p:spTree>
    <p:extLst>
      <p:ext uri="{BB962C8B-B14F-4D97-AF65-F5344CB8AC3E}">
        <p14:creationId xmlns:p14="http://schemas.microsoft.com/office/powerpoint/2010/main" val="97069402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In-text citations</a:t>
            </a:r>
            <a:endParaRPr lang="en-US" dirty="0"/>
          </a:p>
        </p:txBody>
      </p:sp>
      <p:sp>
        <p:nvSpPr>
          <p:cNvPr id="3" name="Subtitle 2"/>
          <p:cNvSpPr>
            <a:spLocks noGrp="1"/>
          </p:cNvSpPr>
          <p:nvPr>
            <p:ph type="subTitle" idx="1"/>
          </p:nvPr>
        </p:nvSpPr>
        <p:spPr/>
        <p:txBody>
          <a:bodyPr/>
          <a:lstStyle/>
          <a:p>
            <a:r>
              <a:rPr lang="en-US" dirty="0" smtClean="0"/>
              <a:t>APA format</a:t>
            </a:r>
            <a:endParaRPr lang="en-US" dirty="0"/>
          </a:p>
        </p:txBody>
      </p:sp>
      <p:sp>
        <p:nvSpPr>
          <p:cNvPr id="4" name="Footer Placeholder 3"/>
          <p:cNvSpPr>
            <a:spLocks noGrp="1"/>
          </p:cNvSpPr>
          <p:nvPr>
            <p:ph type="ftr" sz="quarter" idx="11"/>
          </p:nvPr>
        </p:nvSpPr>
        <p:spPr>
          <a:xfrm>
            <a:off x="3124200" y="60198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1</a:t>
            </a:fld>
            <a:endParaRPr lang="en-US"/>
          </a:p>
        </p:txBody>
      </p:sp>
      <p:pic>
        <p:nvPicPr>
          <p:cNvPr id="102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773" y="914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457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Almost never quote?</a:t>
            </a:r>
            <a:endParaRPr lang="en-US" dirty="0"/>
          </a:p>
        </p:txBody>
      </p:sp>
      <p:sp>
        <p:nvSpPr>
          <p:cNvPr id="3" name="Content Placeholder 2"/>
          <p:cNvSpPr>
            <a:spLocks noGrp="1"/>
          </p:cNvSpPr>
          <p:nvPr>
            <p:ph idx="1"/>
          </p:nvPr>
        </p:nvSpPr>
        <p:spPr/>
        <p:txBody>
          <a:bodyPr/>
          <a:lstStyle/>
          <a:p>
            <a:r>
              <a:rPr lang="en-US" dirty="0" smtClean="0"/>
              <a:t>It is true. We </a:t>
            </a:r>
            <a:r>
              <a:rPr lang="en-US" b="1" i="1" u="sng" dirty="0" smtClean="0"/>
              <a:t>almost never quote</a:t>
            </a:r>
            <a:r>
              <a:rPr lang="en-US" dirty="0" smtClean="0"/>
              <a:t> directly from other published work in psychology research papers.</a:t>
            </a:r>
          </a:p>
          <a:p>
            <a:r>
              <a:rPr lang="en-US" dirty="0" smtClean="0"/>
              <a:t>For a guide on how to </a:t>
            </a:r>
            <a:r>
              <a:rPr lang="en-US" b="1" i="1" u="sng" dirty="0" smtClean="0"/>
              <a:t>almost never quote</a:t>
            </a:r>
            <a:r>
              <a:rPr lang="en-US" dirty="0" smtClean="0"/>
              <a:t>, see the tutorial on paraphrasing and citing. </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10</a:t>
            </a:fld>
            <a:endParaRPr lang="en-US"/>
          </a:p>
        </p:txBody>
      </p:sp>
    </p:spTree>
    <p:extLst>
      <p:ext uri="{BB962C8B-B14F-4D97-AF65-F5344CB8AC3E}">
        <p14:creationId xmlns:p14="http://schemas.microsoft.com/office/powerpoint/2010/main" val="3963766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Single author citation</a:t>
            </a:r>
            <a:endParaRPr lang="en-US" dirty="0"/>
          </a:p>
        </p:txBody>
      </p:sp>
      <p:sp>
        <p:nvSpPr>
          <p:cNvPr id="3" name="Content Placeholder 2"/>
          <p:cNvSpPr>
            <a:spLocks noGrp="1"/>
          </p:cNvSpPr>
          <p:nvPr>
            <p:ph idx="1"/>
          </p:nvPr>
        </p:nvSpPr>
        <p:spPr/>
        <p:txBody>
          <a:bodyPr/>
          <a:lstStyle/>
          <a:p>
            <a:r>
              <a:rPr lang="en-US" dirty="0" smtClean="0"/>
              <a:t>Here is how you would cite a single author in your text:</a:t>
            </a:r>
          </a:p>
          <a:p>
            <a:pPr marL="0" indent="0">
              <a:buNone/>
            </a:pPr>
            <a:r>
              <a:rPr lang="en-US" dirty="0" smtClean="0">
                <a:solidFill>
                  <a:srgbClr val="FFFF00"/>
                </a:solidFill>
              </a:rPr>
              <a:t>Many factors must be taken into account when providing mental health services to people of Southeast Asian descent in the United States (</a:t>
            </a:r>
            <a:r>
              <a:rPr lang="en-US" dirty="0" err="1" smtClean="0">
                <a:solidFill>
                  <a:srgbClr val="FFFF00"/>
                </a:solidFill>
              </a:rPr>
              <a:t>Dinh</a:t>
            </a:r>
            <a:r>
              <a:rPr lang="en-US" dirty="0" smtClean="0">
                <a:solidFill>
                  <a:srgbClr val="FFFF00"/>
                </a:solidFill>
              </a:rPr>
              <a:t>, 2009).</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11</a:t>
            </a:fld>
            <a:endParaRPr lang="en-US"/>
          </a:p>
        </p:txBody>
      </p:sp>
    </p:spTree>
    <p:extLst>
      <p:ext uri="{BB962C8B-B14F-4D97-AF65-F5344CB8AC3E}">
        <p14:creationId xmlns:p14="http://schemas.microsoft.com/office/powerpoint/2010/main" val="3392898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the example</a:t>
            </a:r>
            <a:endParaRPr lang="en-US" dirty="0"/>
          </a:p>
        </p:txBody>
      </p:sp>
      <p:sp>
        <p:nvSpPr>
          <p:cNvPr id="3" name="Content Placeholder 2"/>
          <p:cNvSpPr>
            <a:spLocks noGrp="1"/>
          </p:cNvSpPr>
          <p:nvPr>
            <p:ph idx="1"/>
          </p:nvPr>
        </p:nvSpPr>
        <p:spPr/>
        <p:txBody>
          <a:bodyPr/>
          <a:lstStyle/>
          <a:p>
            <a:r>
              <a:rPr lang="en-US" dirty="0" smtClean="0"/>
              <a:t>The author’s name and the date of publication go in parentheses, usually at the end of the statement.</a:t>
            </a:r>
          </a:p>
          <a:p>
            <a:r>
              <a:rPr lang="en-US" dirty="0" smtClean="0"/>
              <a:t>It is possible to do this without the parentheses, by rewording the statement.</a:t>
            </a:r>
          </a:p>
          <a:p>
            <a:pPr lvl="1"/>
            <a:r>
              <a:rPr lang="en-US" dirty="0" smtClean="0"/>
              <a:t>See example next page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12</a:t>
            </a:fld>
            <a:endParaRPr lang="en-US"/>
          </a:p>
        </p:txBody>
      </p:sp>
    </p:spTree>
    <p:extLst>
      <p:ext uri="{BB962C8B-B14F-4D97-AF65-F5344CB8AC3E}">
        <p14:creationId xmlns:p14="http://schemas.microsoft.com/office/powerpoint/2010/main" val="364678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Single author citation</a:t>
            </a:r>
            <a:endParaRPr lang="en-US" dirty="0"/>
          </a:p>
        </p:txBody>
      </p:sp>
      <p:sp>
        <p:nvSpPr>
          <p:cNvPr id="3" name="Content Placeholder 2"/>
          <p:cNvSpPr>
            <a:spLocks noGrp="1"/>
          </p:cNvSpPr>
          <p:nvPr>
            <p:ph idx="1"/>
          </p:nvPr>
        </p:nvSpPr>
        <p:spPr/>
        <p:txBody>
          <a:bodyPr/>
          <a:lstStyle/>
          <a:p>
            <a:r>
              <a:rPr lang="en-US" dirty="0" smtClean="0"/>
              <a:t>Here is how you would cite a single author in your text without using parentheses:</a:t>
            </a:r>
          </a:p>
          <a:p>
            <a:pPr marL="0" indent="0">
              <a:buNone/>
            </a:pPr>
            <a:r>
              <a:rPr lang="en-US" dirty="0" err="1" smtClean="0">
                <a:solidFill>
                  <a:srgbClr val="FFFF00"/>
                </a:solidFill>
              </a:rPr>
              <a:t>Dinh</a:t>
            </a:r>
            <a:r>
              <a:rPr lang="en-US" dirty="0" smtClean="0">
                <a:solidFill>
                  <a:srgbClr val="FFFF00"/>
                </a:solidFill>
              </a:rPr>
              <a:t>, in her 2009 review of the literature, has suggested that many factors must be taken into account when providing mental health services to people of Southeast Asian descent in the United States.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13</a:t>
            </a:fld>
            <a:endParaRPr lang="en-US"/>
          </a:p>
        </p:txBody>
      </p:sp>
    </p:spTree>
    <p:extLst>
      <p:ext uri="{BB962C8B-B14F-4D97-AF65-F5344CB8AC3E}">
        <p14:creationId xmlns:p14="http://schemas.microsoft.com/office/powerpoint/2010/main" val="1545784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two authors</a:t>
            </a:r>
            <a:endParaRPr lang="en-US" dirty="0"/>
          </a:p>
        </p:txBody>
      </p:sp>
      <p:sp>
        <p:nvSpPr>
          <p:cNvPr id="3" name="Content Placeholder 2"/>
          <p:cNvSpPr>
            <a:spLocks noGrp="1"/>
          </p:cNvSpPr>
          <p:nvPr>
            <p:ph idx="1"/>
          </p:nvPr>
        </p:nvSpPr>
        <p:spPr/>
        <p:txBody>
          <a:bodyPr/>
          <a:lstStyle/>
          <a:p>
            <a:r>
              <a:rPr lang="en-US" dirty="0" smtClean="0"/>
              <a:t>Here is an example of how you cite a work that has two authors (not one, and not more than two, just two):</a:t>
            </a:r>
          </a:p>
          <a:p>
            <a:pPr marL="0" indent="0">
              <a:buNone/>
            </a:pPr>
            <a:r>
              <a:rPr lang="en-US" dirty="0" smtClean="0">
                <a:solidFill>
                  <a:srgbClr val="FFFF00"/>
                </a:solidFill>
              </a:rPr>
              <a:t>Research suggests that children with autistic spectrum disorders may not understand the emotion of embarrassment in exactly the way that other children do (Hillier &amp; </a:t>
            </a:r>
            <a:r>
              <a:rPr lang="en-US" dirty="0" err="1" smtClean="0">
                <a:solidFill>
                  <a:srgbClr val="FFFF00"/>
                </a:solidFill>
              </a:rPr>
              <a:t>Allinson</a:t>
            </a:r>
            <a:r>
              <a:rPr lang="en-US" dirty="0" smtClean="0">
                <a:solidFill>
                  <a:srgbClr val="FFFF00"/>
                </a:solidFill>
              </a:rPr>
              <a:t>, 2002).</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14</a:t>
            </a:fld>
            <a:endParaRPr lang="en-US"/>
          </a:p>
        </p:txBody>
      </p:sp>
    </p:spTree>
    <p:extLst>
      <p:ext uri="{BB962C8B-B14F-4D97-AF65-F5344CB8AC3E}">
        <p14:creationId xmlns:p14="http://schemas.microsoft.com/office/powerpoint/2010/main" val="90768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lstStyle/>
          <a:p>
            <a:r>
              <a:rPr lang="en-US" dirty="0" smtClean="0"/>
              <a:t>Both author names are </a:t>
            </a:r>
            <a:r>
              <a:rPr lang="en-US" i="1" dirty="0" smtClean="0"/>
              <a:t>always </a:t>
            </a:r>
            <a:r>
              <a:rPr lang="en-US" dirty="0" smtClean="0"/>
              <a:t>cited</a:t>
            </a:r>
            <a:endParaRPr lang="en-US" dirty="0"/>
          </a:p>
          <a:p>
            <a:r>
              <a:rPr lang="en-US" dirty="0" smtClean="0"/>
              <a:t>They are cited in the order they appear on the article (not in alphabetical order!)</a:t>
            </a:r>
          </a:p>
          <a:p>
            <a:r>
              <a:rPr lang="en-US" dirty="0" smtClean="0"/>
              <a:t>In parentheses we use the ampersand “&amp;” to link the names.</a:t>
            </a:r>
          </a:p>
          <a:p>
            <a:r>
              <a:rPr lang="en-US" dirty="0" smtClean="0"/>
              <a:t>If they were not in parentheses we would use the word “and.”</a:t>
            </a:r>
          </a:p>
          <a:p>
            <a:pPr lvl="1"/>
            <a:r>
              <a:rPr lang="en-US" dirty="0" smtClean="0"/>
              <a:t>See example on the next page</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15</a:t>
            </a:fld>
            <a:endParaRPr lang="en-US"/>
          </a:p>
        </p:txBody>
      </p:sp>
    </p:spTree>
    <p:extLst>
      <p:ext uri="{BB962C8B-B14F-4D97-AF65-F5344CB8AC3E}">
        <p14:creationId xmlns:p14="http://schemas.microsoft.com/office/powerpoint/2010/main" val="2266648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two authors not totally in parentheses</a:t>
            </a:r>
            <a:endParaRPr lang="en-US" dirty="0"/>
          </a:p>
        </p:txBody>
      </p:sp>
      <p:sp>
        <p:nvSpPr>
          <p:cNvPr id="3" name="Content Placeholder 2"/>
          <p:cNvSpPr>
            <a:spLocks noGrp="1"/>
          </p:cNvSpPr>
          <p:nvPr>
            <p:ph idx="1"/>
          </p:nvPr>
        </p:nvSpPr>
        <p:spPr/>
        <p:txBody>
          <a:bodyPr/>
          <a:lstStyle/>
          <a:p>
            <a:r>
              <a:rPr lang="en-US" dirty="0" smtClean="0"/>
              <a:t>Here is an example of how you cite a work that has two authors, not putting everything in the parentheses:</a:t>
            </a:r>
          </a:p>
          <a:p>
            <a:pPr marL="0" indent="0">
              <a:buNone/>
            </a:pPr>
            <a:r>
              <a:rPr lang="en-US" dirty="0" smtClean="0">
                <a:solidFill>
                  <a:srgbClr val="FFFF00"/>
                </a:solidFill>
              </a:rPr>
              <a:t>Hillier and </a:t>
            </a:r>
            <a:r>
              <a:rPr lang="en-US" dirty="0" err="1" smtClean="0">
                <a:solidFill>
                  <a:srgbClr val="FFFF00"/>
                </a:solidFill>
              </a:rPr>
              <a:t>Allinson</a:t>
            </a:r>
            <a:r>
              <a:rPr lang="en-US" dirty="0" smtClean="0">
                <a:solidFill>
                  <a:srgbClr val="FFFF00"/>
                </a:solidFill>
              </a:rPr>
              <a:t> (2002) have suggested that children with autistic spectrum disorders may not understand the emotion of embarrassment exactly the way other children do.</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16</a:t>
            </a:fld>
            <a:endParaRPr lang="en-US"/>
          </a:p>
        </p:txBody>
      </p:sp>
    </p:spTree>
    <p:extLst>
      <p:ext uri="{BB962C8B-B14F-4D97-AF65-F5344CB8AC3E}">
        <p14:creationId xmlns:p14="http://schemas.microsoft.com/office/powerpoint/2010/main" val="4007805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The authors’ names were not in parentheses, and they were linked by the word “and.”</a:t>
            </a:r>
          </a:p>
          <a:p>
            <a:r>
              <a:rPr lang="en-US" dirty="0" smtClean="0"/>
              <a:t>They were still in the order they listed for the original article.</a:t>
            </a:r>
          </a:p>
          <a:p>
            <a:r>
              <a:rPr lang="en-US" dirty="0" smtClean="0"/>
              <a:t>The date was in parentheses.</a:t>
            </a:r>
          </a:p>
          <a:p>
            <a:r>
              <a:rPr lang="en-US" dirty="0" smtClean="0"/>
              <a:t>The date does not have to be in parentheses</a:t>
            </a:r>
          </a:p>
          <a:p>
            <a:pPr lvl="1"/>
            <a:r>
              <a:rPr lang="en-US" dirty="0" smtClean="0"/>
              <a:t>See example next page</a:t>
            </a:r>
          </a:p>
          <a:p>
            <a:r>
              <a:rPr lang="en-US" dirty="0" smtClean="0"/>
              <a:t>You </a:t>
            </a:r>
            <a:r>
              <a:rPr lang="en-US" i="1" dirty="0" smtClean="0"/>
              <a:t>always</a:t>
            </a:r>
            <a:r>
              <a:rPr lang="en-US" dirty="0" smtClean="0"/>
              <a:t> cite both authors’ names, no matter how many times you cite them.</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17</a:t>
            </a:fld>
            <a:endParaRPr lang="en-US"/>
          </a:p>
        </p:txBody>
      </p:sp>
    </p:spTree>
    <p:extLst>
      <p:ext uri="{BB962C8B-B14F-4D97-AF65-F5344CB8AC3E}">
        <p14:creationId xmlns:p14="http://schemas.microsoft.com/office/powerpoint/2010/main" val="3569167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two authors with nothing </a:t>
            </a:r>
            <a:r>
              <a:rPr lang="en-US" smtClean="0"/>
              <a:t>in parentheses</a:t>
            </a:r>
            <a:endParaRPr lang="en-US" dirty="0"/>
          </a:p>
        </p:txBody>
      </p:sp>
      <p:sp>
        <p:nvSpPr>
          <p:cNvPr id="3" name="Content Placeholder 2"/>
          <p:cNvSpPr>
            <a:spLocks noGrp="1"/>
          </p:cNvSpPr>
          <p:nvPr>
            <p:ph idx="1"/>
          </p:nvPr>
        </p:nvSpPr>
        <p:spPr/>
        <p:txBody>
          <a:bodyPr>
            <a:normAutofit/>
          </a:bodyPr>
          <a:lstStyle/>
          <a:p>
            <a:r>
              <a:rPr lang="en-US" dirty="0" smtClean="0"/>
              <a:t>Here is an example of how you cite a work that has two authors without using parentheses at all:</a:t>
            </a:r>
          </a:p>
          <a:p>
            <a:pPr marL="0" indent="0">
              <a:buNone/>
            </a:pPr>
            <a:r>
              <a:rPr lang="en-US" dirty="0" smtClean="0">
                <a:solidFill>
                  <a:srgbClr val="FFFF00"/>
                </a:solidFill>
              </a:rPr>
              <a:t>Hillier and </a:t>
            </a:r>
            <a:r>
              <a:rPr lang="en-US" dirty="0" err="1" smtClean="0">
                <a:solidFill>
                  <a:srgbClr val="FFFF00"/>
                </a:solidFill>
              </a:rPr>
              <a:t>Allinson</a:t>
            </a:r>
            <a:r>
              <a:rPr lang="en-US" dirty="0" smtClean="0">
                <a:solidFill>
                  <a:srgbClr val="FFFF00"/>
                </a:solidFill>
              </a:rPr>
              <a:t> in their 2002 study suggested that children with autistic spectrum disorders may understand the emotion of embarrassment exactly the way other children do.</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18</a:t>
            </a:fld>
            <a:endParaRPr lang="en-US"/>
          </a:p>
        </p:txBody>
      </p:sp>
    </p:spTree>
    <p:extLst>
      <p:ext uri="{BB962C8B-B14F-4D97-AF65-F5344CB8AC3E}">
        <p14:creationId xmlns:p14="http://schemas.microsoft.com/office/powerpoint/2010/main" val="211327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three to five authors in parentheses</a:t>
            </a:r>
            <a:endParaRPr lang="en-US" dirty="0"/>
          </a:p>
        </p:txBody>
      </p:sp>
      <p:sp>
        <p:nvSpPr>
          <p:cNvPr id="3" name="Content Placeholder 2"/>
          <p:cNvSpPr>
            <a:spLocks noGrp="1"/>
          </p:cNvSpPr>
          <p:nvPr>
            <p:ph idx="1"/>
          </p:nvPr>
        </p:nvSpPr>
        <p:spPr/>
        <p:txBody>
          <a:bodyPr>
            <a:normAutofit/>
          </a:bodyPr>
          <a:lstStyle/>
          <a:p>
            <a:r>
              <a:rPr lang="en-US" dirty="0" smtClean="0"/>
              <a:t>Here is an example of how you cite a work that has three to five authors using parentheses:</a:t>
            </a:r>
          </a:p>
          <a:p>
            <a:pPr marL="0" indent="0">
              <a:buNone/>
            </a:pPr>
            <a:r>
              <a:rPr lang="en-US" dirty="0" smtClean="0">
                <a:solidFill>
                  <a:srgbClr val="FFFF00"/>
                </a:solidFill>
              </a:rPr>
              <a:t>Some research has examined the relationship between work and family demands and marital satisfaction (Hostetler</a:t>
            </a:r>
            <a:r>
              <a:rPr lang="en-US" dirty="0">
                <a:solidFill>
                  <a:srgbClr val="FFFF00"/>
                </a:solidFill>
              </a:rPr>
              <a:t>, </a:t>
            </a:r>
            <a:r>
              <a:rPr lang="en-US" dirty="0" err="1">
                <a:solidFill>
                  <a:srgbClr val="FFFF00"/>
                </a:solidFill>
              </a:rPr>
              <a:t>Derochers</a:t>
            </a:r>
            <a:r>
              <a:rPr lang="en-US" dirty="0">
                <a:solidFill>
                  <a:srgbClr val="FFFF00"/>
                </a:solidFill>
              </a:rPr>
              <a:t>, </a:t>
            </a:r>
            <a:r>
              <a:rPr lang="en-US" dirty="0" err="1" smtClean="0">
                <a:solidFill>
                  <a:srgbClr val="FFFF00"/>
                </a:solidFill>
              </a:rPr>
              <a:t>Kopko</a:t>
            </a:r>
            <a:r>
              <a:rPr lang="en-US" dirty="0" smtClean="0">
                <a:solidFill>
                  <a:srgbClr val="FFFF00"/>
                </a:solidFill>
              </a:rPr>
              <a:t>, </a:t>
            </a:r>
            <a:r>
              <a:rPr lang="en-US" dirty="0">
                <a:solidFill>
                  <a:srgbClr val="FFFF00"/>
                </a:solidFill>
              </a:rPr>
              <a:t>&amp;</a:t>
            </a:r>
            <a:r>
              <a:rPr lang="en-US" dirty="0" smtClean="0">
                <a:solidFill>
                  <a:srgbClr val="FFFF00"/>
                </a:solidFill>
              </a:rPr>
              <a:t> Moen, 2012</a:t>
            </a:r>
            <a:r>
              <a:rPr lang="en-US" dirty="0">
                <a:solidFill>
                  <a:srgbClr val="FFFF00"/>
                </a:solidFill>
              </a:rPr>
              <a:t>)</a:t>
            </a:r>
            <a:r>
              <a:rPr lang="en-US" dirty="0" smtClean="0">
                <a:solidFill>
                  <a:srgbClr val="FFFF00"/>
                </a:solidFill>
              </a:rPr>
              <a:t>.</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19</a:t>
            </a:fld>
            <a:endParaRPr lang="en-US"/>
          </a:p>
        </p:txBody>
      </p:sp>
    </p:spTree>
    <p:extLst>
      <p:ext uri="{BB962C8B-B14F-4D97-AF65-F5344CB8AC3E}">
        <p14:creationId xmlns:p14="http://schemas.microsoft.com/office/powerpoint/2010/main" val="417923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State goals of this tutorial</a:t>
            </a:r>
          </a:p>
          <a:p>
            <a:r>
              <a:rPr lang="en-US" dirty="0" smtClean="0"/>
              <a:t>2) Why we cite</a:t>
            </a:r>
          </a:p>
          <a:p>
            <a:r>
              <a:rPr lang="en-US" dirty="0" smtClean="0"/>
              <a:t>3) Example of why we cite</a:t>
            </a:r>
          </a:p>
          <a:p>
            <a:r>
              <a:rPr lang="en-US" dirty="0" smtClean="0"/>
              <a:t>4) Overview of citing</a:t>
            </a:r>
          </a:p>
          <a:p>
            <a:r>
              <a:rPr lang="en-US" dirty="0" smtClean="0"/>
              <a:t>5) Not quoting</a:t>
            </a:r>
          </a:p>
          <a:p>
            <a:r>
              <a:rPr lang="en-US" dirty="0" smtClean="0"/>
              <a:t>6) Citing a work by one author </a:t>
            </a:r>
          </a:p>
          <a:p>
            <a:r>
              <a:rPr lang="en-US" dirty="0" smtClean="0"/>
              <a:t>7) Citing a work by many authors</a:t>
            </a:r>
          </a:p>
          <a:p>
            <a:r>
              <a:rPr lang="en-US" dirty="0" smtClean="0"/>
              <a:t>8) Citing a work by 6 or more authors</a:t>
            </a:r>
          </a:p>
          <a:p>
            <a:r>
              <a:rPr lang="en-US" dirty="0" smtClean="0"/>
              <a:t>9) Citing multiple works</a:t>
            </a:r>
          </a:p>
        </p:txBody>
      </p:sp>
      <p:sp>
        <p:nvSpPr>
          <p:cNvPr id="4" name="Footer Placeholder 3"/>
          <p:cNvSpPr>
            <a:spLocks noGrp="1"/>
          </p:cNvSpPr>
          <p:nvPr>
            <p:ph type="ftr" sz="quarter" idx="11"/>
          </p:nvPr>
        </p:nvSpPr>
        <p:spPr>
          <a:xfrm>
            <a:off x="3048000" y="61722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2</a:t>
            </a:fld>
            <a:endParaRPr lang="en-US"/>
          </a:p>
        </p:txBody>
      </p:sp>
    </p:spTree>
    <p:extLst>
      <p:ext uri="{BB962C8B-B14F-4D97-AF65-F5344CB8AC3E}">
        <p14:creationId xmlns:p14="http://schemas.microsoft.com/office/powerpoint/2010/main" val="2667242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lstStyle/>
          <a:p>
            <a:r>
              <a:rPr lang="en-US" dirty="0" smtClean="0"/>
              <a:t>The authors names were in parentheses, and they were linked by the ampersand (&amp;).</a:t>
            </a:r>
          </a:p>
          <a:p>
            <a:r>
              <a:rPr lang="en-US" dirty="0" smtClean="0"/>
              <a:t>They were still in the order they listed for the original article.</a:t>
            </a:r>
          </a:p>
          <a:p>
            <a:r>
              <a:rPr lang="en-US" dirty="0" smtClean="0"/>
              <a:t>The date was inside the parentheses.</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20</a:t>
            </a:fld>
            <a:endParaRPr lang="en-US"/>
          </a:p>
        </p:txBody>
      </p:sp>
    </p:spTree>
    <p:extLst>
      <p:ext uri="{BB962C8B-B14F-4D97-AF65-F5344CB8AC3E}">
        <p14:creationId xmlns:p14="http://schemas.microsoft.com/office/powerpoint/2010/main" val="287487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three to five authors not totally in parentheses</a:t>
            </a:r>
            <a:endParaRPr lang="en-US" dirty="0"/>
          </a:p>
        </p:txBody>
      </p:sp>
      <p:sp>
        <p:nvSpPr>
          <p:cNvPr id="3" name="Content Placeholder 2"/>
          <p:cNvSpPr>
            <a:spLocks noGrp="1"/>
          </p:cNvSpPr>
          <p:nvPr>
            <p:ph idx="1"/>
          </p:nvPr>
        </p:nvSpPr>
        <p:spPr>
          <a:xfrm>
            <a:off x="381000" y="1752600"/>
            <a:ext cx="8229600" cy="4525963"/>
          </a:xfrm>
        </p:spPr>
        <p:txBody>
          <a:bodyPr>
            <a:normAutofit/>
          </a:bodyPr>
          <a:lstStyle/>
          <a:p>
            <a:r>
              <a:rPr lang="en-US" dirty="0" smtClean="0"/>
              <a:t>Here is an example of how you cite a work that has three to five authors not totally using parentheses:</a:t>
            </a:r>
          </a:p>
          <a:p>
            <a:pPr marL="0" indent="0">
              <a:buNone/>
            </a:pPr>
            <a:r>
              <a:rPr lang="en-US" dirty="0" smtClean="0">
                <a:solidFill>
                  <a:srgbClr val="FFFF00"/>
                </a:solidFill>
              </a:rPr>
              <a:t>Hostetler, </a:t>
            </a:r>
            <a:r>
              <a:rPr lang="en-US" dirty="0" err="1" smtClean="0">
                <a:solidFill>
                  <a:srgbClr val="FFFF00"/>
                </a:solidFill>
              </a:rPr>
              <a:t>Derochers</a:t>
            </a:r>
            <a:r>
              <a:rPr lang="en-US" dirty="0" smtClean="0">
                <a:solidFill>
                  <a:srgbClr val="FFFF00"/>
                </a:solidFill>
              </a:rPr>
              <a:t>, </a:t>
            </a:r>
            <a:r>
              <a:rPr lang="en-US" dirty="0" err="1" smtClean="0">
                <a:solidFill>
                  <a:srgbClr val="FFFF00"/>
                </a:solidFill>
              </a:rPr>
              <a:t>Kopko</a:t>
            </a:r>
            <a:r>
              <a:rPr lang="en-US" dirty="0" smtClean="0">
                <a:solidFill>
                  <a:srgbClr val="FFFF00"/>
                </a:solidFill>
              </a:rPr>
              <a:t>, and Moen (2012)   examined the relationship between work and family demands and marital satisfaction.</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21</a:t>
            </a:fld>
            <a:endParaRPr lang="en-US"/>
          </a:p>
        </p:txBody>
      </p:sp>
    </p:spTree>
    <p:extLst>
      <p:ext uri="{BB962C8B-B14F-4D97-AF65-F5344CB8AC3E}">
        <p14:creationId xmlns:p14="http://schemas.microsoft.com/office/powerpoint/2010/main" val="4007805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three to five authors after you have already cited once</a:t>
            </a:r>
            <a:endParaRPr lang="en-US" dirty="0"/>
          </a:p>
        </p:txBody>
      </p:sp>
      <p:sp>
        <p:nvSpPr>
          <p:cNvPr id="3" name="Content Placeholder 2"/>
          <p:cNvSpPr>
            <a:spLocks noGrp="1"/>
          </p:cNvSpPr>
          <p:nvPr>
            <p:ph idx="1"/>
          </p:nvPr>
        </p:nvSpPr>
        <p:spPr/>
        <p:txBody>
          <a:bodyPr>
            <a:normAutofit/>
          </a:bodyPr>
          <a:lstStyle/>
          <a:p>
            <a:r>
              <a:rPr lang="en-US" dirty="0" smtClean="0"/>
              <a:t>After you have cited a reference with three to five authors the first time, having named them all, you just use the first author’s name, followed by the phrase “et al.” and the date.</a:t>
            </a:r>
          </a:p>
          <a:p>
            <a:pPr marL="0" indent="0">
              <a:buNone/>
            </a:pPr>
            <a:r>
              <a:rPr lang="en-US" dirty="0" smtClean="0">
                <a:solidFill>
                  <a:srgbClr val="FFFF00"/>
                </a:solidFill>
              </a:rPr>
              <a:t>Hostetler et al. (2012) examined the relationship between work and family demands and marital satisfaction.</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22</a:t>
            </a:fld>
            <a:endParaRPr lang="en-US"/>
          </a:p>
        </p:txBody>
      </p:sp>
    </p:spTree>
    <p:extLst>
      <p:ext uri="{BB962C8B-B14F-4D97-AF65-F5344CB8AC3E}">
        <p14:creationId xmlns:p14="http://schemas.microsoft.com/office/powerpoint/2010/main" val="871796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lstStyle/>
          <a:p>
            <a:r>
              <a:rPr lang="en-US" dirty="0" smtClean="0"/>
              <a:t>The authors names were not in parentheses, and they were linked by the word “and.”</a:t>
            </a:r>
          </a:p>
          <a:p>
            <a:r>
              <a:rPr lang="en-US" dirty="0" smtClean="0"/>
              <a:t>There were commas between the authors’ names.</a:t>
            </a:r>
          </a:p>
          <a:p>
            <a:r>
              <a:rPr lang="en-US" dirty="0" smtClean="0"/>
              <a:t>They were still in the order they listed for the original article.</a:t>
            </a:r>
          </a:p>
          <a:p>
            <a:r>
              <a:rPr lang="en-US" dirty="0" smtClean="0"/>
              <a:t>The date was in parentheses</a:t>
            </a:r>
            <a:r>
              <a:rPr lang="en-US" dirty="0" smtClean="0">
                <a:solidFill>
                  <a:srgbClr val="FF0000"/>
                </a:solidFill>
              </a:rPr>
              <a:t>.</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23</a:t>
            </a:fld>
            <a:endParaRPr lang="en-US"/>
          </a:p>
        </p:txBody>
      </p:sp>
    </p:spTree>
    <p:extLst>
      <p:ext uri="{BB962C8B-B14F-4D97-AF65-F5344CB8AC3E}">
        <p14:creationId xmlns:p14="http://schemas.microsoft.com/office/powerpoint/2010/main" val="287487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six or more authors in parentheses</a:t>
            </a:r>
            <a:endParaRPr lang="en-US" dirty="0"/>
          </a:p>
        </p:txBody>
      </p:sp>
      <p:sp>
        <p:nvSpPr>
          <p:cNvPr id="3" name="Content Placeholder 2"/>
          <p:cNvSpPr>
            <a:spLocks noGrp="1"/>
          </p:cNvSpPr>
          <p:nvPr>
            <p:ph idx="1"/>
          </p:nvPr>
        </p:nvSpPr>
        <p:spPr>
          <a:xfrm>
            <a:off x="533400" y="1600200"/>
            <a:ext cx="8229600" cy="4525963"/>
          </a:xfrm>
        </p:spPr>
        <p:txBody>
          <a:bodyPr>
            <a:normAutofit/>
          </a:bodyPr>
          <a:lstStyle/>
          <a:p>
            <a:r>
              <a:rPr lang="en-US" dirty="0" smtClean="0"/>
              <a:t>Here is an example of how you cite a work that has six or more authors using parentheses:</a:t>
            </a:r>
            <a:endParaRPr lang="en-US" dirty="0">
              <a:solidFill>
                <a:srgbClr val="FF0000"/>
              </a:solidFill>
            </a:endParaRPr>
          </a:p>
          <a:p>
            <a:pPr marL="0" indent="0">
              <a:buNone/>
            </a:pPr>
            <a:r>
              <a:rPr lang="en-US" dirty="0" smtClean="0">
                <a:solidFill>
                  <a:srgbClr val="FFFF00"/>
                </a:solidFill>
              </a:rPr>
              <a:t>Some researchers have studied the relationship between endocrine function and pain (</a:t>
            </a:r>
            <a:r>
              <a:rPr lang="en-US" dirty="0" err="1" smtClean="0">
                <a:solidFill>
                  <a:srgbClr val="FFFF00"/>
                </a:solidFill>
              </a:rPr>
              <a:t>Sephton</a:t>
            </a:r>
            <a:r>
              <a:rPr lang="en-US" dirty="0" smtClean="0">
                <a:solidFill>
                  <a:srgbClr val="FFFF00"/>
                </a:solidFill>
              </a:rPr>
              <a:t> </a:t>
            </a:r>
            <a:r>
              <a:rPr lang="en-US" dirty="0">
                <a:solidFill>
                  <a:srgbClr val="FFFF00"/>
                </a:solidFill>
              </a:rPr>
              <a:t>et </a:t>
            </a:r>
            <a:r>
              <a:rPr lang="en-US" dirty="0" smtClean="0">
                <a:solidFill>
                  <a:srgbClr val="FFFF00"/>
                </a:solidFill>
              </a:rPr>
              <a:t>al., 2003).</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24</a:t>
            </a:fld>
            <a:endParaRPr lang="en-US"/>
          </a:p>
        </p:txBody>
      </p:sp>
    </p:spTree>
    <p:extLst>
      <p:ext uri="{BB962C8B-B14F-4D97-AF65-F5344CB8AC3E}">
        <p14:creationId xmlns:p14="http://schemas.microsoft.com/office/powerpoint/2010/main" val="3513594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normAutofit/>
          </a:bodyPr>
          <a:lstStyle/>
          <a:p>
            <a:r>
              <a:rPr lang="en-US" dirty="0" smtClean="0"/>
              <a:t>When there are six or more authors, you only need to list the first author, followed by the phrase “et al.” and the year. </a:t>
            </a:r>
          </a:p>
          <a:p>
            <a:pPr lvl="1"/>
            <a:r>
              <a:rPr lang="en-US" dirty="0" smtClean="0"/>
              <a:t>“ et al.” means “and others” in Latin</a:t>
            </a:r>
            <a:endParaRPr lang="en-US" dirty="0" smtClean="0">
              <a:solidFill>
                <a:srgbClr val="FF0000"/>
              </a:solidFill>
            </a:endParaRPr>
          </a:p>
          <a:p>
            <a:pPr lvl="1"/>
            <a:r>
              <a:rPr lang="en-US" dirty="0" smtClean="0"/>
              <a:t>Because ‘al.’ is an abbreviation, it has a period</a:t>
            </a:r>
          </a:p>
          <a:p>
            <a:r>
              <a:rPr lang="en-US" dirty="0" smtClean="0"/>
              <a:t>The date was inside the parentheses.</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25</a:t>
            </a:fld>
            <a:endParaRPr lang="en-US"/>
          </a:p>
        </p:txBody>
      </p:sp>
    </p:spTree>
    <p:extLst>
      <p:ext uri="{BB962C8B-B14F-4D97-AF65-F5344CB8AC3E}">
        <p14:creationId xmlns:p14="http://schemas.microsoft.com/office/powerpoint/2010/main" val="842726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six or more authors not totally parentheses</a:t>
            </a:r>
            <a:endParaRPr lang="en-US" dirty="0"/>
          </a:p>
        </p:txBody>
      </p:sp>
      <p:sp>
        <p:nvSpPr>
          <p:cNvPr id="3" name="Content Placeholder 2"/>
          <p:cNvSpPr>
            <a:spLocks noGrp="1"/>
          </p:cNvSpPr>
          <p:nvPr>
            <p:ph idx="1"/>
          </p:nvPr>
        </p:nvSpPr>
        <p:spPr/>
        <p:txBody>
          <a:bodyPr>
            <a:normAutofit/>
          </a:bodyPr>
          <a:lstStyle/>
          <a:p>
            <a:r>
              <a:rPr lang="en-US" dirty="0" smtClean="0"/>
              <a:t>Here is an example of how you cite a work that has six or more authors not totally using parentheses:</a:t>
            </a:r>
          </a:p>
          <a:p>
            <a:pPr marL="0" indent="0">
              <a:buNone/>
            </a:pPr>
            <a:r>
              <a:rPr lang="en-US" dirty="0" err="1" smtClean="0">
                <a:solidFill>
                  <a:srgbClr val="FFFF00"/>
                </a:solidFill>
              </a:rPr>
              <a:t>Sephton</a:t>
            </a:r>
            <a:r>
              <a:rPr lang="en-US" dirty="0" smtClean="0">
                <a:solidFill>
                  <a:srgbClr val="FFFF00"/>
                </a:solidFill>
              </a:rPr>
              <a:t> </a:t>
            </a:r>
            <a:r>
              <a:rPr lang="en-US" dirty="0">
                <a:solidFill>
                  <a:srgbClr val="FFFF00"/>
                </a:solidFill>
              </a:rPr>
              <a:t>et </a:t>
            </a:r>
            <a:r>
              <a:rPr lang="en-US" dirty="0" smtClean="0">
                <a:solidFill>
                  <a:srgbClr val="FFFF00"/>
                </a:solidFill>
              </a:rPr>
              <a:t>al. (2003) studied </a:t>
            </a:r>
            <a:r>
              <a:rPr lang="en-US" dirty="0">
                <a:solidFill>
                  <a:srgbClr val="FFFF00"/>
                </a:solidFill>
              </a:rPr>
              <a:t>the relationship between endocrine function and </a:t>
            </a:r>
            <a:r>
              <a:rPr lang="en-US" dirty="0" smtClean="0">
                <a:solidFill>
                  <a:srgbClr val="FFFF00"/>
                </a:solidFill>
              </a:rPr>
              <a:t>pain.</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26</a:t>
            </a:fld>
            <a:endParaRPr lang="en-US"/>
          </a:p>
        </p:txBody>
      </p:sp>
    </p:spTree>
    <p:extLst>
      <p:ext uri="{BB962C8B-B14F-4D97-AF65-F5344CB8AC3E}">
        <p14:creationId xmlns:p14="http://schemas.microsoft.com/office/powerpoint/2010/main" val="3084301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lstStyle/>
          <a:p>
            <a:r>
              <a:rPr lang="en-US" dirty="0" smtClean="0"/>
              <a:t>The first author’s name is listed followed by the phrase “et al.”</a:t>
            </a:r>
          </a:p>
          <a:p>
            <a:r>
              <a:rPr lang="en-US" dirty="0" smtClean="0"/>
              <a:t>The date appears after the author and “et al.” inside the parentheses.</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27</a:t>
            </a:fld>
            <a:endParaRPr lang="en-US"/>
          </a:p>
        </p:txBody>
      </p:sp>
    </p:spTree>
    <p:extLst>
      <p:ext uri="{BB962C8B-B14F-4D97-AF65-F5344CB8AC3E}">
        <p14:creationId xmlns:p14="http://schemas.microsoft.com/office/powerpoint/2010/main" val="3542381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citing multiple works in one sentence</a:t>
            </a:r>
            <a:endParaRPr lang="en-US" dirty="0"/>
          </a:p>
        </p:txBody>
      </p:sp>
      <p:sp>
        <p:nvSpPr>
          <p:cNvPr id="3" name="Content Placeholder 2"/>
          <p:cNvSpPr>
            <a:spLocks noGrp="1"/>
          </p:cNvSpPr>
          <p:nvPr>
            <p:ph idx="1"/>
          </p:nvPr>
        </p:nvSpPr>
        <p:spPr/>
        <p:txBody>
          <a:bodyPr/>
          <a:lstStyle/>
          <a:p>
            <a:r>
              <a:rPr lang="en-US" dirty="0" smtClean="0"/>
              <a:t>Here is an example of how to use multiple references in one sentence.</a:t>
            </a:r>
          </a:p>
          <a:p>
            <a:pPr marL="0" indent="0">
              <a:buNone/>
            </a:pPr>
            <a:r>
              <a:rPr lang="en-US" dirty="0" smtClean="0">
                <a:solidFill>
                  <a:srgbClr val="FFFF00"/>
                </a:solidFill>
              </a:rPr>
              <a:t>Researchers have examined the relationship between stress and depression among adolescent women as a function of their coping skills (Frye &amp; Goodman, 2001; Nolen-</a:t>
            </a:r>
            <a:r>
              <a:rPr lang="en-US" dirty="0" err="1" smtClean="0">
                <a:solidFill>
                  <a:srgbClr val="FFFF00"/>
                </a:solidFill>
              </a:rPr>
              <a:t>Hoeksema</a:t>
            </a:r>
            <a:r>
              <a:rPr lang="en-US" dirty="0" smtClean="0">
                <a:solidFill>
                  <a:srgbClr val="FFFF00"/>
                </a:solidFill>
              </a:rPr>
              <a:t> &amp; </a:t>
            </a:r>
            <a:r>
              <a:rPr lang="en-US" dirty="0" err="1" smtClean="0">
                <a:solidFill>
                  <a:srgbClr val="FFFF00"/>
                </a:solidFill>
              </a:rPr>
              <a:t>Girgus</a:t>
            </a:r>
            <a:r>
              <a:rPr lang="en-US" dirty="0" smtClean="0">
                <a:solidFill>
                  <a:srgbClr val="FFFF00"/>
                </a:solidFill>
              </a:rPr>
              <a:t>, 1994).</a:t>
            </a:r>
          </a:p>
          <a:p>
            <a:pPr marL="0" indent="0">
              <a:buNone/>
            </a:pP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28</a:t>
            </a:fld>
            <a:endParaRPr lang="en-US"/>
          </a:p>
        </p:txBody>
      </p:sp>
    </p:spTree>
    <p:extLst>
      <p:ext uri="{BB962C8B-B14F-4D97-AF65-F5344CB8AC3E}">
        <p14:creationId xmlns:p14="http://schemas.microsoft.com/office/powerpoint/2010/main" val="265358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Whenever you claim that “researchers have studied” you MUST cite more than one study.</a:t>
            </a:r>
          </a:p>
          <a:p>
            <a:r>
              <a:rPr lang="en-US" dirty="0" smtClean="0"/>
              <a:t>If you state that “some research has shown” then you must cite at least one, although you may include more. </a:t>
            </a:r>
            <a:endParaRPr lang="en-US" dirty="0"/>
          </a:p>
          <a:p>
            <a:r>
              <a:rPr lang="en-US" dirty="0" smtClean="0"/>
              <a:t>The cited sources are listed in alphabetical order based on the first author’s last name of each reference.</a:t>
            </a:r>
          </a:p>
          <a:p>
            <a:r>
              <a:rPr lang="en-US" dirty="0" smtClean="0"/>
              <a:t>The names and dates are separated by a semicolon.   </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29</a:t>
            </a:fld>
            <a:endParaRPr lang="en-US"/>
          </a:p>
        </p:txBody>
      </p:sp>
    </p:spTree>
    <p:extLst>
      <p:ext uri="{BB962C8B-B14F-4D97-AF65-F5344CB8AC3E}">
        <p14:creationId xmlns:p14="http://schemas.microsoft.com/office/powerpoint/2010/main" val="67377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goal of this tutorial is to show you how to correctly </a:t>
            </a:r>
            <a:r>
              <a:rPr lang="en-US" u="sng" dirty="0" smtClean="0"/>
              <a:t>cite</a:t>
            </a:r>
            <a:r>
              <a:rPr lang="en-US" dirty="0" smtClean="0"/>
              <a:t> an author or authors of a work </a:t>
            </a:r>
            <a:r>
              <a:rPr lang="en-US" i="1" dirty="0" smtClean="0"/>
              <a:t>in your text </a:t>
            </a:r>
            <a:r>
              <a:rPr lang="en-US" dirty="0" smtClean="0"/>
              <a:t>using APA style</a:t>
            </a:r>
            <a:r>
              <a:rPr lang="en-US" i="1" dirty="0" smtClean="0"/>
              <a:t>.</a:t>
            </a:r>
          </a:p>
          <a:p>
            <a:r>
              <a:rPr lang="en-US" dirty="0" smtClean="0"/>
              <a:t>When you </a:t>
            </a:r>
            <a:r>
              <a:rPr lang="en-US" u="sng" dirty="0" smtClean="0"/>
              <a:t>cite</a:t>
            </a:r>
            <a:r>
              <a:rPr lang="en-US" dirty="0" smtClean="0"/>
              <a:t> authorship </a:t>
            </a:r>
            <a:r>
              <a:rPr lang="en-US" i="1" dirty="0" smtClean="0"/>
              <a:t>in your text</a:t>
            </a:r>
            <a:r>
              <a:rPr lang="en-US" dirty="0" smtClean="0"/>
              <a:t> this means that it occurs </a:t>
            </a:r>
            <a:r>
              <a:rPr lang="en-US" i="1" dirty="0" smtClean="0"/>
              <a:t>within the draft</a:t>
            </a:r>
            <a:r>
              <a:rPr lang="en-US" dirty="0" smtClean="0"/>
              <a:t> of your actual paper</a:t>
            </a:r>
          </a:p>
          <a:p>
            <a:r>
              <a:rPr lang="en-US" u="sng" dirty="0" smtClean="0"/>
              <a:t>References</a:t>
            </a:r>
            <a:r>
              <a:rPr lang="en-US" dirty="0" smtClean="0"/>
              <a:t> are a full notation of any authors and works you cite, and these go </a:t>
            </a:r>
            <a:r>
              <a:rPr lang="en-US" i="1" dirty="0" smtClean="0"/>
              <a:t>at the end of your paper</a:t>
            </a:r>
            <a:r>
              <a:rPr lang="en-US" dirty="0" smtClean="0"/>
              <a:t>.</a:t>
            </a:r>
          </a:p>
          <a:p>
            <a:r>
              <a:rPr lang="en-US" u="sng" dirty="0" smtClean="0"/>
              <a:t>Referencing</a:t>
            </a:r>
            <a:r>
              <a:rPr lang="en-US" dirty="0" smtClean="0"/>
              <a:t> is covered in other tutorials.</a:t>
            </a:r>
          </a:p>
        </p:txBody>
      </p:sp>
      <p:sp>
        <p:nvSpPr>
          <p:cNvPr id="4" name="Footer Placeholder 3"/>
          <p:cNvSpPr>
            <a:spLocks noGrp="1"/>
          </p:cNvSpPr>
          <p:nvPr>
            <p:ph type="ftr" sz="quarter" idx="11"/>
          </p:nvPr>
        </p:nvSpPr>
        <p:spPr>
          <a:xfrm>
            <a:off x="3124200" y="61722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3</a:t>
            </a:fld>
            <a:endParaRPr lang="en-US"/>
          </a:p>
        </p:txBody>
      </p:sp>
    </p:spTree>
    <p:extLst>
      <p:ext uri="{BB962C8B-B14F-4D97-AF65-F5344CB8AC3E}">
        <p14:creationId xmlns:p14="http://schemas.microsoft.com/office/powerpoint/2010/main" val="3134224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This concludes this tutorial on in text citations in APA format for authored works. </a:t>
            </a:r>
          </a:p>
          <a:p>
            <a:r>
              <a:rPr lang="en-US" dirty="0"/>
              <a:t>Related topics include </a:t>
            </a:r>
            <a:r>
              <a:rPr lang="en-US" dirty="0" smtClean="0"/>
              <a:t>using in-text citations for:</a:t>
            </a:r>
            <a:endParaRPr lang="en-US" dirty="0"/>
          </a:p>
          <a:p>
            <a:pPr lvl="1"/>
            <a:r>
              <a:rPr lang="en-US" smtClean="0"/>
              <a:t>Government </a:t>
            </a:r>
            <a:r>
              <a:rPr lang="en-US" dirty="0"/>
              <a:t>documents (e.g. CDC and NIH)</a:t>
            </a:r>
            <a:endParaRPr lang="en-US" sz="2400" dirty="0"/>
          </a:p>
          <a:p>
            <a:pPr lvl="1"/>
            <a:r>
              <a:rPr lang="en-US" dirty="0" smtClean="0"/>
              <a:t>Online sources</a:t>
            </a:r>
            <a:endParaRPr lang="en-US" sz="2400" dirty="0"/>
          </a:p>
          <a:p>
            <a:endParaRPr lang="en-US" dirty="0" smtClean="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30</a:t>
            </a:fld>
            <a:endParaRPr lang="en-US"/>
          </a:p>
        </p:txBody>
      </p:sp>
    </p:spTree>
    <p:extLst>
      <p:ext uri="{BB962C8B-B14F-4D97-AF65-F5344CB8AC3E}">
        <p14:creationId xmlns:p14="http://schemas.microsoft.com/office/powerpoint/2010/main" val="209681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dirty="0"/>
          </a:p>
        </p:txBody>
      </p:sp>
      <p:sp>
        <p:nvSpPr>
          <p:cNvPr id="3" name="Content Placeholder 2"/>
          <p:cNvSpPr>
            <a:spLocks noGrp="1"/>
          </p:cNvSpPr>
          <p:nvPr>
            <p:ph idx="1"/>
          </p:nvPr>
        </p:nvSpPr>
        <p:spPr/>
        <p:txBody>
          <a:bodyPr/>
          <a:lstStyle/>
          <a:p>
            <a:r>
              <a:rPr lang="en-US" dirty="0"/>
              <a:t>By the end of this tutorial you should be able to </a:t>
            </a:r>
            <a:endParaRPr lang="en-US" dirty="0" smtClean="0"/>
          </a:p>
          <a:p>
            <a:pPr lvl="1"/>
            <a:r>
              <a:rPr lang="en-US" dirty="0" smtClean="0"/>
              <a:t>Know what types of statements need a citation</a:t>
            </a:r>
            <a:endParaRPr lang="en-US" dirty="0"/>
          </a:p>
          <a:p>
            <a:pPr lvl="1"/>
            <a:r>
              <a:rPr lang="en-US" dirty="0"/>
              <a:t>Cite one or more authors of a single work</a:t>
            </a:r>
          </a:p>
          <a:p>
            <a:pPr lvl="1"/>
            <a:r>
              <a:rPr lang="en-US" dirty="0"/>
              <a:t>Cite the same work more than once</a:t>
            </a:r>
          </a:p>
          <a:p>
            <a:pPr lvl="1"/>
            <a:r>
              <a:rPr lang="en-US" dirty="0"/>
              <a:t>Cite more than one work at a time</a:t>
            </a:r>
          </a:p>
          <a:p>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4</a:t>
            </a:fld>
            <a:endParaRPr lang="en-US"/>
          </a:p>
        </p:txBody>
      </p:sp>
    </p:spTree>
    <p:extLst>
      <p:ext uri="{BB962C8B-B14F-4D97-AF65-F5344CB8AC3E}">
        <p14:creationId xmlns:p14="http://schemas.microsoft.com/office/powerpoint/2010/main" val="358352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and why we cite?</a:t>
            </a: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dirty="0" smtClean="0"/>
              <a:t>There are two main purposes for citations in psychology</a:t>
            </a:r>
          </a:p>
          <a:p>
            <a:pPr lvl="1"/>
            <a:r>
              <a:rPr lang="en-US" dirty="0" smtClean="0"/>
              <a:t>To show that you can support your statements with evidence</a:t>
            </a:r>
          </a:p>
          <a:p>
            <a:pPr lvl="2"/>
            <a:r>
              <a:rPr lang="en-US" dirty="0" smtClean="0"/>
              <a:t>To show that you aren’t just stating what you have “heard” or “believe” or “everyone knows.”</a:t>
            </a:r>
          </a:p>
          <a:p>
            <a:pPr lvl="2"/>
            <a:r>
              <a:rPr lang="en-US" dirty="0" smtClean="0"/>
              <a:t>To show that you have drawn this information from reputable sources.</a:t>
            </a:r>
          </a:p>
          <a:p>
            <a:pPr lvl="1"/>
            <a:r>
              <a:rPr lang="en-US" dirty="0"/>
              <a:t>To give proper credit for works that inform your </a:t>
            </a:r>
            <a:r>
              <a:rPr lang="en-US" dirty="0" smtClean="0"/>
              <a:t>own writing and ideas (failing to do so is academic dishonesty)</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5</a:t>
            </a:fld>
            <a:endParaRPr lang="en-US"/>
          </a:p>
        </p:txBody>
      </p:sp>
    </p:spTree>
    <p:extLst>
      <p:ext uri="{BB962C8B-B14F-4D97-AF65-F5344CB8AC3E}">
        <p14:creationId xmlns:p14="http://schemas.microsoft.com/office/powerpoint/2010/main" val="273624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support your statements with evidence?</a:t>
            </a:r>
            <a:endParaRPr lang="en-US" dirty="0"/>
          </a:p>
        </p:txBody>
      </p:sp>
      <p:sp>
        <p:nvSpPr>
          <p:cNvPr id="3" name="Content Placeholder 2"/>
          <p:cNvSpPr>
            <a:spLocks noGrp="1"/>
          </p:cNvSpPr>
          <p:nvPr>
            <p:ph idx="1"/>
          </p:nvPr>
        </p:nvSpPr>
        <p:spPr/>
        <p:txBody>
          <a:bodyPr/>
          <a:lstStyle/>
          <a:p>
            <a:r>
              <a:rPr lang="en-US" dirty="0" smtClean="0"/>
              <a:t>Psychology writing differs from other types of writing, such as </a:t>
            </a:r>
            <a:r>
              <a:rPr lang="en-US" i="1" dirty="0" smtClean="0"/>
              <a:t>argumentative writing</a:t>
            </a:r>
            <a:r>
              <a:rPr lang="en-US" dirty="0" smtClean="0"/>
              <a:t> or </a:t>
            </a:r>
            <a:r>
              <a:rPr lang="en-US" i="1" dirty="0" smtClean="0"/>
              <a:t>rhetorical writing</a:t>
            </a:r>
            <a:r>
              <a:rPr lang="en-US" dirty="0" smtClean="0"/>
              <a:t>.</a:t>
            </a:r>
          </a:p>
          <a:p>
            <a:r>
              <a:rPr lang="en-US" dirty="0" smtClean="0"/>
              <a:t>One way it differs is that it is </a:t>
            </a:r>
            <a:r>
              <a:rPr lang="en-US" u="sng" dirty="0" smtClean="0"/>
              <a:t>not acceptable</a:t>
            </a:r>
            <a:r>
              <a:rPr lang="en-US" dirty="0" smtClean="0"/>
              <a:t> to make statements without backing those statements up with some citation of an appropriate source.</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6</a:t>
            </a:fld>
            <a:endParaRPr lang="en-US"/>
          </a:p>
        </p:txBody>
      </p:sp>
    </p:spTree>
    <p:extLst>
      <p:ext uri="{BB962C8B-B14F-4D97-AF65-F5344CB8AC3E}">
        <p14:creationId xmlns:p14="http://schemas.microsoft.com/office/powerpoint/2010/main" val="399920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rhetorical writing it might be fine to make a statement such as:</a:t>
            </a:r>
            <a:endParaRPr lang="en-US" dirty="0"/>
          </a:p>
          <a:p>
            <a:pPr marL="0" indent="0">
              <a:buNone/>
            </a:pPr>
            <a:r>
              <a:rPr lang="en-US" dirty="0" smtClean="0">
                <a:solidFill>
                  <a:srgbClr val="FFFF00"/>
                </a:solidFill>
              </a:rPr>
              <a:t>Depression is an illness which affects millions of women in the United States.</a:t>
            </a:r>
          </a:p>
          <a:p>
            <a:pPr marL="0" indent="0">
              <a:buNone/>
            </a:pPr>
            <a:r>
              <a:rPr lang="en-US" dirty="0" smtClean="0"/>
              <a:t>In psychology writing a statement like this needs a citation to support it:</a:t>
            </a:r>
          </a:p>
          <a:p>
            <a:pPr marL="0" indent="0">
              <a:buNone/>
            </a:pPr>
            <a:r>
              <a:rPr lang="en-US" dirty="0" smtClean="0">
                <a:solidFill>
                  <a:srgbClr val="FFFF00"/>
                </a:solidFill>
              </a:rPr>
              <a:t>Depression in an illness which affects millions of women in the United States (Kessler et al., 1993).</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7</a:t>
            </a:fld>
            <a:endParaRPr lang="en-US"/>
          </a:p>
        </p:txBody>
      </p:sp>
    </p:spTree>
    <p:extLst>
      <p:ext uri="{BB962C8B-B14F-4D97-AF65-F5344CB8AC3E}">
        <p14:creationId xmlns:p14="http://schemas.microsoft.com/office/powerpoint/2010/main" val="320643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Knowledge in psychology comes from </a:t>
            </a:r>
            <a:r>
              <a:rPr lang="en-US" u="sng" dirty="0" smtClean="0"/>
              <a:t>evidence</a:t>
            </a:r>
            <a:r>
              <a:rPr lang="en-US" dirty="0" smtClean="0"/>
              <a:t>, not </a:t>
            </a:r>
            <a:r>
              <a:rPr lang="en-US" u="sng" dirty="0" smtClean="0"/>
              <a:t>opinions</a:t>
            </a:r>
            <a:r>
              <a:rPr lang="en-US" dirty="0" smtClean="0"/>
              <a:t>.</a:t>
            </a:r>
          </a:p>
          <a:p>
            <a:r>
              <a:rPr lang="en-US" dirty="0" smtClean="0"/>
              <a:t>Unless you </a:t>
            </a:r>
            <a:r>
              <a:rPr lang="en-US" i="1" dirty="0" smtClean="0"/>
              <a:t>cite</a:t>
            </a:r>
            <a:r>
              <a:rPr lang="en-US" dirty="0" smtClean="0"/>
              <a:t> a study supporting the statement, you are just stating an opinion.</a:t>
            </a:r>
          </a:p>
          <a:p>
            <a:r>
              <a:rPr lang="en-US" dirty="0" smtClean="0"/>
              <a:t>You are </a:t>
            </a:r>
            <a:r>
              <a:rPr lang="en-US" u="sng" dirty="0" smtClean="0"/>
              <a:t>claiming</a:t>
            </a:r>
            <a:r>
              <a:rPr lang="en-US" dirty="0" smtClean="0"/>
              <a:t> something is true, but not giving any evidence to support it.</a:t>
            </a:r>
          </a:p>
          <a:p>
            <a:r>
              <a:rPr lang="en-US" dirty="0" smtClean="0"/>
              <a:t>You must give evidence that supports your statements.</a:t>
            </a:r>
          </a:p>
          <a:p>
            <a:pPr lvl="1"/>
            <a:r>
              <a:rPr lang="en-US" dirty="0" smtClean="0"/>
              <a:t>This does not mean you will need zillions of citations.</a:t>
            </a:r>
          </a:p>
          <a:p>
            <a:pPr lvl="1"/>
            <a:r>
              <a:rPr lang="en-US" dirty="0" smtClean="0"/>
              <a:t>You may cite a single study many times.</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8</a:t>
            </a:fld>
            <a:endParaRPr lang="en-US"/>
          </a:p>
        </p:txBody>
      </p:sp>
    </p:spTree>
    <p:extLst>
      <p:ext uri="{BB962C8B-B14F-4D97-AF65-F5344CB8AC3E}">
        <p14:creationId xmlns:p14="http://schemas.microsoft.com/office/powerpoint/2010/main" val="285164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to cite?</a:t>
            </a:r>
            <a:endParaRPr lang="en-US" dirty="0"/>
          </a:p>
        </p:txBody>
      </p:sp>
      <p:sp>
        <p:nvSpPr>
          <p:cNvPr id="3" name="Content Placeholder 2"/>
          <p:cNvSpPr>
            <a:spLocks noGrp="1"/>
          </p:cNvSpPr>
          <p:nvPr>
            <p:ph idx="1"/>
          </p:nvPr>
        </p:nvSpPr>
        <p:spPr/>
        <p:txBody>
          <a:bodyPr>
            <a:normAutofit fontScale="92500"/>
          </a:bodyPr>
          <a:lstStyle/>
          <a:p>
            <a:r>
              <a:rPr lang="en-US" dirty="0" smtClean="0"/>
              <a:t>Citing is basically quite simple.</a:t>
            </a:r>
          </a:p>
          <a:p>
            <a:r>
              <a:rPr lang="en-US" dirty="0" smtClean="0"/>
              <a:t>Generally you will cite the author(s) and date of publication in your text, typically without any page number. </a:t>
            </a:r>
          </a:p>
          <a:p>
            <a:r>
              <a:rPr lang="en-US" dirty="0" smtClean="0"/>
              <a:t>A full reference will come at the end of your text.</a:t>
            </a:r>
          </a:p>
          <a:p>
            <a:r>
              <a:rPr lang="en-US" dirty="0" smtClean="0"/>
              <a:t>You will </a:t>
            </a:r>
            <a:r>
              <a:rPr lang="en-US" b="1" i="1" u="sng" dirty="0" smtClean="0"/>
              <a:t>almost never</a:t>
            </a:r>
            <a:r>
              <a:rPr lang="en-US" dirty="0" smtClean="0"/>
              <a:t> quote.</a:t>
            </a:r>
          </a:p>
          <a:p>
            <a:r>
              <a:rPr lang="en-US" smtClean="0"/>
              <a:t>Therefore </a:t>
            </a:r>
            <a:r>
              <a:rPr lang="en-US" dirty="0" smtClean="0"/>
              <a:t>you will almost never include a page number in a citation.  Just the author(s) and date.</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9</a:t>
            </a:fld>
            <a:endParaRPr lang="en-US"/>
          </a:p>
        </p:txBody>
      </p:sp>
    </p:spTree>
    <p:extLst>
      <p:ext uri="{BB962C8B-B14F-4D97-AF65-F5344CB8AC3E}">
        <p14:creationId xmlns:p14="http://schemas.microsoft.com/office/powerpoint/2010/main" val="4207209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2157</Words>
  <Application>Microsoft Office PowerPoint</Application>
  <PresentationFormat>On-screen Show (4:3)</PresentationFormat>
  <Paragraphs>190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In-text citations</vt:lpstr>
      <vt:lpstr>Steps in this tutorial</vt:lpstr>
      <vt:lpstr>Goal</vt:lpstr>
      <vt:lpstr>Objectives</vt:lpstr>
      <vt:lpstr>When and why we cite?</vt:lpstr>
      <vt:lpstr>Why support your statements with evidence?</vt:lpstr>
      <vt:lpstr>Example</vt:lpstr>
      <vt:lpstr>Why?</vt:lpstr>
      <vt:lpstr>How to cite?</vt:lpstr>
      <vt:lpstr>Almost never quote?</vt:lpstr>
      <vt:lpstr>Example:  Single author citation</vt:lpstr>
      <vt:lpstr>Notes on the example</vt:lpstr>
      <vt:lpstr>Example:  Single author citation</vt:lpstr>
      <vt:lpstr>Example:  Citation with two authors</vt:lpstr>
      <vt:lpstr>Notes from the example</vt:lpstr>
      <vt:lpstr>Example:  citation with two authors not totally in parentheses</vt:lpstr>
      <vt:lpstr>Notes from the example</vt:lpstr>
      <vt:lpstr>Example:  citation with two authors with nothing in parentheses</vt:lpstr>
      <vt:lpstr>Example:  citation with three to five authors in parentheses</vt:lpstr>
      <vt:lpstr>Notes from the example</vt:lpstr>
      <vt:lpstr>Example:  citation with three to five authors not totally in parentheses</vt:lpstr>
      <vt:lpstr>Example:  citation with three to five authors after you have already cited once</vt:lpstr>
      <vt:lpstr>Notes from the example</vt:lpstr>
      <vt:lpstr>Example:  citation with six or more authors in parentheses</vt:lpstr>
      <vt:lpstr>Notes from the example</vt:lpstr>
      <vt:lpstr>Example:  citation with six or more authors not totally parentheses</vt:lpstr>
      <vt:lpstr>Notes from the example</vt:lpstr>
      <vt:lpstr>Example:  citing multiple works in one sentence</vt:lpstr>
      <vt:lpstr>Notes from the example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In-text citations</dc:title>
  <dc:creator>Dottolo, Andrea L</dc:creator>
  <cp:lastModifiedBy>Mary</cp:lastModifiedBy>
  <cp:revision>45</cp:revision>
  <dcterms:created xsi:type="dcterms:W3CDTF">2012-05-15T19:26:11Z</dcterms:created>
  <dcterms:modified xsi:type="dcterms:W3CDTF">2013-09-21T19:36:40Z</dcterms:modified>
</cp:coreProperties>
</file>