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7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F81C8-4D16-4939-AA31-769809D460EA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4DFC8-D818-49E1-ACD4-DBDAE603E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78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5B28-91EF-40C1-8F65-E9EC1147DD49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5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2A96-1B67-43BD-AA88-28202A5C8CF4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7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65EB-6E46-4FB8-8C38-FF7C3627B5AC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4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B5D4-0DD2-47ED-B649-1C855894B8DB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4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A2C2-4C5E-4916-A6DD-3C9027BEE6DE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5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D97D-7B12-411E-8C88-4DD1AE26E4CE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6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7431-262B-44F3-9DFF-ABC493E297C8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3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6222-6CB9-4175-BA85-FCC83FC3324C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4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27E1-C48A-4FE3-80FC-86E93F885A40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1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9AA7-16C2-4180-BDEB-ABAD761583D1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6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AE89-0BF1-44F6-B395-E0971BD6C3EC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8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CEA9-D6C5-4761-81EF-79D810CE9A94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5036B-B125-4D3F-B6E5-648E5216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5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Synthesize Articles for a Paper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095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Synthesize Articles: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you are writing a paper about canine aggression</a:t>
            </a:r>
          </a:p>
          <a:p>
            <a:r>
              <a:rPr lang="en-US" dirty="0" smtClean="0"/>
              <a:t>You read three articles about aggressive dogs</a:t>
            </a:r>
          </a:p>
          <a:p>
            <a:r>
              <a:rPr lang="en-US" dirty="0" smtClean="0"/>
              <a:t>One thing you are interested in is how aggression in dogs has been assessed, and you want your reader to understand that there is variation in assessment</a:t>
            </a:r>
          </a:p>
          <a:p>
            <a:r>
              <a:rPr lang="en-US" dirty="0" smtClean="0"/>
              <a:t>So you synthesize what you have read to reflect this focus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69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Synthesize Articles: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You might say something like this: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Research indicates that there are a number of approaches to assessing canine aggression.  One study (</a:t>
            </a:r>
            <a:r>
              <a:rPr lang="en-US" dirty="0" err="1" smtClean="0">
                <a:solidFill>
                  <a:srgbClr val="FF0000"/>
                </a:solidFill>
              </a:rPr>
              <a:t>Reisner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Shofer</a:t>
            </a:r>
            <a:r>
              <a:rPr lang="en-US" dirty="0" smtClean="0">
                <a:solidFill>
                  <a:srgbClr val="FF0000"/>
                </a:solidFill>
              </a:rPr>
              <a:t> &amp; Nance, 2007) of dog aggression towards children used retrospective review of aggressive incidents reported to a veterinary clinic, and included a systematic categorization of the types and circumstances of the incidents.  A study specifically focusing on comparing variation in aggression across several different breeds employed a standardized survey measure of general aggressive behaviors, which is based on owner report of canine aggression (Duffy, Hsu &amp; </a:t>
            </a:r>
            <a:r>
              <a:rPr lang="en-US" dirty="0" err="1" smtClean="0">
                <a:solidFill>
                  <a:srgbClr val="FF0000"/>
                </a:solidFill>
              </a:rPr>
              <a:t>Serpel</a:t>
            </a:r>
            <a:r>
              <a:rPr lang="en-US" dirty="0" smtClean="0">
                <a:solidFill>
                  <a:srgbClr val="FF0000"/>
                </a:solidFill>
              </a:rPr>
              <a:t>, 2008).  Another study reported the use of a standardized assessment of very specific aggressive behavior (food guarding), using an assessment method that can be used by either owners or professionals (Mohan-Gibbons, Weiss &amp; Slater, 2012).  All the methods yielded valid results as noted by each study, but the standardized measures appeared to be more efficient and easier to use with non-professionals.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55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Not all the articles </a:t>
            </a:r>
            <a:r>
              <a:rPr lang="en-US" u="sng" dirty="0" smtClean="0"/>
              <a:t>focused</a:t>
            </a:r>
            <a:r>
              <a:rPr lang="en-US" dirty="0" smtClean="0"/>
              <a:t> on assessing aggression</a:t>
            </a:r>
          </a:p>
          <a:p>
            <a:r>
              <a:rPr lang="en-US" dirty="0" smtClean="0"/>
              <a:t>But they did include assessment</a:t>
            </a:r>
          </a:p>
          <a:p>
            <a:r>
              <a:rPr lang="en-US" dirty="0" smtClean="0"/>
              <a:t>That was what you were interested in, so you </a:t>
            </a:r>
            <a:r>
              <a:rPr lang="en-US" u="sng" dirty="0" smtClean="0"/>
              <a:t>focused</a:t>
            </a:r>
            <a:r>
              <a:rPr lang="en-US" dirty="0" smtClean="0"/>
              <a:t> on that aspect</a:t>
            </a:r>
          </a:p>
          <a:p>
            <a:r>
              <a:rPr lang="en-US" dirty="0" smtClean="0"/>
              <a:t>You did not give many details about each study</a:t>
            </a:r>
          </a:p>
          <a:p>
            <a:r>
              <a:rPr lang="en-US" dirty="0" smtClean="0"/>
              <a:t>You did not say, for example, exactly which breeds, or even exactly how many dogs were in each study</a:t>
            </a:r>
          </a:p>
          <a:p>
            <a:r>
              <a:rPr lang="en-US" dirty="0" smtClean="0"/>
              <a:t>You did say something about each type of assessment</a:t>
            </a:r>
          </a:p>
          <a:p>
            <a:r>
              <a:rPr lang="en-US" dirty="0" smtClean="0"/>
              <a:t>You also included a conclusion about how assessments were performed and what type of assessment might be more or less useful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36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Synthesize Articles-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Synthesizing takes practice</a:t>
            </a:r>
          </a:p>
          <a:p>
            <a:r>
              <a:rPr lang="en-US" dirty="0" smtClean="0"/>
              <a:t>You need to know what </a:t>
            </a:r>
            <a:r>
              <a:rPr lang="en-US" u="sng" dirty="0" smtClean="0"/>
              <a:t>you</a:t>
            </a:r>
            <a:r>
              <a:rPr lang="en-US" dirty="0" smtClean="0"/>
              <a:t> are focused on in your own study in order to synthesize articles for it</a:t>
            </a:r>
          </a:p>
          <a:p>
            <a:r>
              <a:rPr lang="en-US" dirty="0" smtClean="0"/>
              <a:t>You need to know what parts of an article are of use to your own study, and what parts are not</a:t>
            </a:r>
          </a:p>
          <a:p>
            <a:r>
              <a:rPr lang="en-US" dirty="0" smtClean="0"/>
              <a:t>You need to draw a conclusion for the reader, so the reader will know what is important about the studies you have summarized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focused on how to synthesize articles</a:t>
            </a:r>
          </a:p>
          <a:p>
            <a:r>
              <a:rPr lang="en-US" dirty="0" smtClean="0"/>
              <a:t>It explained what this means</a:t>
            </a:r>
          </a:p>
          <a:p>
            <a:r>
              <a:rPr lang="en-US" dirty="0" smtClean="0"/>
              <a:t>It explained why it is important in psychology writing</a:t>
            </a:r>
          </a:p>
          <a:p>
            <a:r>
              <a:rPr lang="en-US" dirty="0" smtClean="0"/>
              <a:t>It discussed ways </a:t>
            </a:r>
            <a:r>
              <a:rPr lang="en-US" i="1" dirty="0" smtClean="0"/>
              <a:t>not</a:t>
            </a:r>
            <a:r>
              <a:rPr lang="en-US" dirty="0" smtClean="0"/>
              <a:t> to synthesize articles</a:t>
            </a:r>
          </a:p>
          <a:p>
            <a:r>
              <a:rPr lang="en-US" dirty="0" smtClean="0"/>
              <a:t>It described how to do so correctly, and gave an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65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Duffy, D.L., Hsu, Y., &amp; </a:t>
            </a:r>
            <a:r>
              <a:rPr lang="en-US" dirty="0" err="1" smtClean="0"/>
              <a:t>Serpell</a:t>
            </a:r>
            <a:r>
              <a:rPr lang="en-US" dirty="0" smtClean="0"/>
              <a:t>, J.A. (2008).  Breed 	differences in canine aggression.  Applied 	Animal Behavior Science, 114, 441-460. </a:t>
            </a:r>
          </a:p>
          <a:p>
            <a:r>
              <a:rPr lang="en-US" dirty="0" smtClean="0"/>
              <a:t>Mohan-Gibbons, H., Weiss, E., Slater, M. (2012). 	Preliminary investigation of food guarding 	behavior in shelter dogs in the United States.  	Animals, 2, 331-346. </a:t>
            </a:r>
          </a:p>
          <a:p>
            <a:r>
              <a:rPr lang="en-US" dirty="0" err="1" smtClean="0"/>
              <a:t>Reisner</a:t>
            </a:r>
            <a:r>
              <a:rPr lang="en-US" dirty="0" smtClean="0"/>
              <a:t>, I.R., </a:t>
            </a:r>
            <a:r>
              <a:rPr lang="en-US" dirty="0" err="1" smtClean="0"/>
              <a:t>Shofer</a:t>
            </a:r>
            <a:r>
              <a:rPr lang="en-US" dirty="0" smtClean="0"/>
              <a:t>, F.S. &amp; Nance, M.L. (2007).  	Behavioral assessment of child directed 	canine aggression.  Injury Prevention, 13, 348-	351.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3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State goals of this tutorial</a:t>
            </a:r>
          </a:p>
          <a:p>
            <a:r>
              <a:rPr lang="en-US" dirty="0" smtClean="0"/>
              <a:t>2) What does it mean to synthesize</a:t>
            </a:r>
          </a:p>
          <a:p>
            <a:r>
              <a:rPr lang="en-US" dirty="0" smtClean="0"/>
              <a:t>3) Why synthesizing is important</a:t>
            </a:r>
          </a:p>
          <a:p>
            <a:r>
              <a:rPr lang="en-US" dirty="0" smtClean="0"/>
              <a:t>4) How to, and not to, synthesize</a:t>
            </a:r>
          </a:p>
          <a:p>
            <a:r>
              <a:rPr lang="en-US" dirty="0" smtClean="0"/>
              <a:t>5) Detailed example of synthesizing articles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explains what synthesizing articles means</a:t>
            </a:r>
          </a:p>
          <a:p>
            <a:r>
              <a:rPr lang="en-US" dirty="0" smtClean="0"/>
              <a:t>It explains why this is an important and useful skill in psychology writing</a:t>
            </a:r>
          </a:p>
          <a:p>
            <a:r>
              <a:rPr lang="en-US" dirty="0" smtClean="0"/>
              <a:t>It discusses common mistakes students make in attempting to synthesize articles</a:t>
            </a:r>
          </a:p>
          <a:p>
            <a:r>
              <a:rPr lang="en-US" dirty="0" smtClean="0"/>
              <a:t>It gives an example of how to synthesize articles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08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tutorial you should be able to</a:t>
            </a:r>
          </a:p>
          <a:p>
            <a:pPr lvl="1"/>
            <a:r>
              <a:rPr lang="en-US" dirty="0" smtClean="0"/>
              <a:t>Articulate what it means to synthesize an article or articles in your own work</a:t>
            </a:r>
          </a:p>
          <a:p>
            <a:pPr lvl="1"/>
            <a:r>
              <a:rPr lang="en-US" dirty="0" smtClean="0"/>
              <a:t>Describe why that is important</a:t>
            </a:r>
          </a:p>
          <a:p>
            <a:pPr lvl="1"/>
            <a:r>
              <a:rPr lang="en-US" dirty="0" smtClean="0"/>
              <a:t>Actually synthesize articles in your </a:t>
            </a:r>
            <a:r>
              <a:rPr lang="en-US" smtClean="0"/>
              <a:t>own writing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6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it mean to “Synthesize Articles”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means that in your literature review you examine a number of studies on a shared topic and note aspects that are of interest for your own work</a:t>
            </a:r>
          </a:p>
          <a:p>
            <a:r>
              <a:rPr lang="en-US" dirty="0" smtClean="0"/>
              <a:t>It also may mean that you draw and state a conclusion about the similarities and differences in the studies you review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1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synthesizing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Synthesizing articles is a crucial skill in psychology writing</a:t>
            </a:r>
          </a:p>
          <a:p>
            <a:r>
              <a:rPr lang="en-US" dirty="0" smtClean="0"/>
              <a:t>It is important for a number of reasons:</a:t>
            </a:r>
          </a:p>
          <a:p>
            <a:pPr lvl="1"/>
            <a:r>
              <a:rPr lang="en-US" dirty="0" smtClean="0"/>
              <a:t>It is efficient—there is no reason for the reader to read all the articles you describe, since you are synthesizing them</a:t>
            </a:r>
          </a:p>
          <a:p>
            <a:pPr lvl="1"/>
            <a:r>
              <a:rPr lang="en-US" dirty="0" smtClean="0"/>
              <a:t>It allows you to highlight what was important to </a:t>
            </a:r>
            <a:r>
              <a:rPr lang="en-US" u="sng" dirty="0" smtClean="0"/>
              <a:t>you</a:t>
            </a:r>
            <a:r>
              <a:rPr lang="en-US" dirty="0" smtClean="0"/>
              <a:t> about those articles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3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synthesize articles?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let’s consider how </a:t>
            </a:r>
            <a:r>
              <a:rPr lang="en-US" i="1" dirty="0" smtClean="0"/>
              <a:t>not</a:t>
            </a:r>
            <a:r>
              <a:rPr lang="en-US" dirty="0" smtClean="0"/>
              <a:t> to synthesize articles</a:t>
            </a:r>
          </a:p>
          <a:p>
            <a:r>
              <a:rPr lang="en-US" dirty="0" smtClean="0"/>
              <a:t>It is not unusual to see a student paper that </a:t>
            </a:r>
            <a:r>
              <a:rPr lang="en-US" u="sng" dirty="0" smtClean="0"/>
              <a:t>reviews</a:t>
            </a:r>
            <a:r>
              <a:rPr lang="en-US" dirty="0" smtClean="0"/>
              <a:t> one article after another</a:t>
            </a:r>
          </a:p>
          <a:p>
            <a:pPr lvl="1"/>
            <a:r>
              <a:rPr lang="en-US" dirty="0" smtClean="0"/>
              <a:t>It describes each article in one or two or more paragraphs</a:t>
            </a:r>
          </a:p>
          <a:p>
            <a:pPr lvl="1"/>
            <a:r>
              <a:rPr lang="en-US" dirty="0" smtClean="0"/>
              <a:t>Usually giving sample size, method, findings, etc.</a:t>
            </a:r>
          </a:p>
          <a:p>
            <a:pPr lvl="1"/>
            <a:r>
              <a:rPr lang="en-US" dirty="0" smtClean="0"/>
              <a:t>Often in some detail</a:t>
            </a:r>
          </a:p>
          <a:p>
            <a:pPr lvl="1"/>
            <a:r>
              <a:rPr lang="en-US" dirty="0" smtClean="0"/>
              <a:t>This is </a:t>
            </a:r>
            <a:r>
              <a:rPr lang="en-US" i="1" dirty="0" smtClean="0"/>
              <a:t>not</a:t>
            </a:r>
            <a:r>
              <a:rPr lang="en-US" dirty="0" smtClean="0"/>
              <a:t> a synthesis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4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i="1" dirty="0" smtClean="0"/>
              <a:t>not</a:t>
            </a:r>
            <a:r>
              <a:rPr lang="en-US" dirty="0" smtClean="0"/>
              <a:t> to synthesize 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Simply writing a detailed summary of one article after another is not a synthesis</a:t>
            </a:r>
          </a:p>
          <a:p>
            <a:r>
              <a:rPr lang="en-US" dirty="0" smtClean="0"/>
              <a:t>Also it is often boring and confusing for the reader</a:t>
            </a:r>
          </a:p>
          <a:p>
            <a:r>
              <a:rPr lang="en-US" dirty="0" smtClean="0"/>
              <a:t>A synthesis gives enough information about the study for the reader to imagine it</a:t>
            </a:r>
          </a:p>
          <a:p>
            <a:r>
              <a:rPr lang="en-US" dirty="0" smtClean="0"/>
              <a:t>But really highlights what is </a:t>
            </a:r>
            <a:r>
              <a:rPr lang="en-US" u="sng" dirty="0" smtClean="0"/>
              <a:t>important</a:t>
            </a:r>
            <a:r>
              <a:rPr lang="en-US" dirty="0" smtClean="0"/>
              <a:t> about the study for your paper</a:t>
            </a:r>
          </a:p>
          <a:p>
            <a:r>
              <a:rPr lang="en-US" dirty="0" smtClean="0"/>
              <a:t>And notes what is similar and important across several studies</a:t>
            </a:r>
          </a:p>
          <a:p>
            <a:r>
              <a:rPr lang="en-US" dirty="0" smtClean="0"/>
              <a:t>This helps orient your reader to what is important to you</a:t>
            </a:r>
          </a:p>
          <a:p>
            <a:r>
              <a:rPr lang="en-US" dirty="0" smtClean="0"/>
              <a:t>And avoids boring your reader with a lot of unnecessary detail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0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Synthesize 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to synthesize multiple articles in one paragraph</a:t>
            </a:r>
          </a:p>
          <a:p>
            <a:r>
              <a:rPr lang="en-US" dirty="0" smtClean="0"/>
              <a:t>You note the shared issue across the articles that you want to call attention to</a:t>
            </a:r>
          </a:p>
          <a:p>
            <a:r>
              <a:rPr lang="en-US" dirty="0" smtClean="0"/>
              <a:t>Note any important differences that are relevant to your study</a:t>
            </a:r>
          </a:p>
          <a:p>
            <a:r>
              <a:rPr lang="en-US" dirty="0" smtClean="0"/>
              <a:t>And describe each article briefly in ways relevant to your study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5036B-B125-4D3F-B6E5-648E521685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4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92934"/>
      </a:dk1>
      <a:lt1>
        <a:srgbClr val="FFFFFF"/>
      </a:lt1>
      <a:dk2>
        <a:srgbClr val="007033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1160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How to Synthesize Articles for a Paper</vt:lpstr>
      <vt:lpstr>Steps in this tutorial</vt:lpstr>
      <vt:lpstr>Goal</vt:lpstr>
      <vt:lpstr>Objectives</vt:lpstr>
      <vt:lpstr>What does it mean to “Synthesize Articles”</vt:lpstr>
      <vt:lpstr>Why is synthesizing important?</vt:lpstr>
      <vt:lpstr>How to synthesize articles?</vt:lpstr>
      <vt:lpstr>How not to synthesize articles</vt:lpstr>
      <vt:lpstr>How to Synthesize Articles</vt:lpstr>
      <vt:lpstr>How to Synthesize Articles: Example</vt:lpstr>
      <vt:lpstr>How to Synthesize Articles: Example</vt:lpstr>
      <vt:lpstr>Notes on the Example</vt:lpstr>
      <vt:lpstr>How to Synthesize Articles- Comments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Synthesize Articles for a Paper</dc:title>
  <dc:creator>Frye, Alice A</dc:creator>
  <cp:lastModifiedBy>Mary</cp:lastModifiedBy>
  <cp:revision>10</cp:revision>
  <dcterms:created xsi:type="dcterms:W3CDTF">2012-10-24T18:51:20Z</dcterms:created>
  <dcterms:modified xsi:type="dcterms:W3CDTF">2013-09-21T19:54:28Z</dcterms:modified>
</cp:coreProperties>
</file>