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66600" cy="6858000"/>
  <p:notesSz cx="121666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0DC90-A423-4F05-BE0C-EC90130BCF56}" v="5" dt="2024-04-05T13:28:14.1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6" d="100"/>
          <a:sy n="86" d="100"/>
        </p:scale>
        <p:origin x="96" y="3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495" y="2125980"/>
            <a:ext cx="1034161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8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990" y="3840480"/>
            <a:ext cx="851662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330" y="1577340"/>
            <a:ext cx="529247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799" y="1577340"/>
            <a:ext cx="529247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9470" y="204722"/>
            <a:ext cx="8847658" cy="1141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8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2152" y="1488439"/>
            <a:ext cx="7191375" cy="3451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2046" y="6420066"/>
            <a:ext cx="1308100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1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330" y="6377940"/>
            <a:ext cx="279831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65027" y="6385370"/>
            <a:ext cx="343534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ndT@uml.edu" TargetMode="External"/><Relationship Id="rId4" Type="http://schemas.openxmlformats.org/officeDocument/2006/relationships/hyperlink" Target="http://www.uml.edu/Pand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ndt@uml.edu" TargetMode="External"/><Relationship Id="rId4" Type="http://schemas.openxmlformats.org/officeDocument/2006/relationships/hyperlink" Target="http://www.uml.edu/pand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ml.edu/pand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3" y="12700"/>
            <a:ext cx="12162155" cy="6845300"/>
            <a:chOff x="4443" y="12700"/>
            <a:chExt cx="12162155" cy="6845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" y="12700"/>
              <a:ext cx="12161837" cy="68452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9557" y="1124714"/>
              <a:ext cx="1371600" cy="18415"/>
            </a:xfrm>
            <a:custGeom>
              <a:avLst/>
              <a:gdLst/>
              <a:ahLst/>
              <a:cxnLst/>
              <a:rect l="l" t="t" r="r" b="b"/>
              <a:pathLst>
                <a:path w="1371600" h="18415">
                  <a:moveTo>
                    <a:pt x="1371600" y="0"/>
                  </a:moveTo>
                  <a:lnTo>
                    <a:pt x="0" y="0"/>
                  </a:lnTo>
                  <a:lnTo>
                    <a:pt x="0" y="18285"/>
                  </a:lnTo>
                  <a:lnTo>
                    <a:pt x="1371600" y="1828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9956" y="6096000"/>
              <a:ext cx="356616" cy="457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6203" y="321565"/>
            <a:ext cx="79076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/>
              <a:t>PROVOST’S</a:t>
            </a:r>
            <a:r>
              <a:rPr sz="2600" spc="-100"/>
              <a:t> </a:t>
            </a:r>
            <a:r>
              <a:rPr sz="2600"/>
              <a:t>PROMOTION</a:t>
            </a:r>
            <a:r>
              <a:rPr sz="2600" spc="-85"/>
              <a:t> </a:t>
            </a:r>
            <a:r>
              <a:rPr sz="2600"/>
              <a:t>&amp;</a:t>
            </a:r>
            <a:r>
              <a:rPr sz="2600" spc="-100"/>
              <a:t> </a:t>
            </a:r>
            <a:r>
              <a:rPr sz="2600"/>
              <a:t>TENURE</a:t>
            </a:r>
            <a:r>
              <a:rPr sz="2600" spc="-100"/>
              <a:t> </a:t>
            </a:r>
            <a:r>
              <a:rPr sz="2600" spc="-10"/>
              <a:t>WORKSHOP</a:t>
            </a:r>
            <a:endParaRPr sz="2600"/>
          </a:p>
        </p:txBody>
      </p:sp>
      <p:sp>
        <p:nvSpPr>
          <p:cNvPr id="7" name="object 7"/>
          <p:cNvSpPr txBox="1"/>
          <p:nvPr/>
        </p:nvSpPr>
        <p:spPr>
          <a:xfrm>
            <a:off x="825665" y="2651252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0D0D0D"/>
                </a:solidFill>
                <a:latin typeface="Arial"/>
                <a:cs typeface="Arial"/>
              </a:rPr>
              <a:t>9:05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268" y="532778"/>
            <a:ext cx="7073265" cy="181483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2803525">
              <a:lnSpc>
                <a:spcPct val="100000"/>
              </a:lnSpc>
              <a:spcBef>
                <a:spcPts val="1645"/>
              </a:spcBef>
            </a:pPr>
            <a:r>
              <a:rPr sz="2200" b="1">
                <a:solidFill>
                  <a:srgbClr val="0068B3"/>
                </a:solidFill>
                <a:latin typeface="Arial"/>
                <a:cs typeface="Arial"/>
              </a:rPr>
              <a:t>FOR</a:t>
            </a:r>
            <a:r>
              <a:rPr sz="2200" b="1" spc="-10">
                <a:solidFill>
                  <a:srgbClr val="0068B3"/>
                </a:solidFill>
                <a:latin typeface="Arial"/>
                <a:cs typeface="Arial"/>
              </a:rPr>
              <a:t> </a:t>
            </a:r>
            <a:r>
              <a:rPr sz="2200" b="1" spc="-25">
                <a:solidFill>
                  <a:srgbClr val="0068B3"/>
                </a:solidFill>
                <a:latin typeface="Arial"/>
                <a:cs typeface="Arial"/>
              </a:rPr>
              <a:t>TENURE-</a:t>
            </a:r>
            <a:r>
              <a:rPr sz="2200" b="1">
                <a:solidFill>
                  <a:srgbClr val="0068B3"/>
                </a:solidFill>
                <a:latin typeface="Arial"/>
                <a:cs typeface="Arial"/>
              </a:rPr>
              <a:t>TRACK</a:t>
            </a:r>
            <a:r>
              <a:rPr sz="2200" b="1" spc="5">
                <a:solidFill>
                  <a:srgbClr val="0068B3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68B3"/>
                </a:solidFill>
                <a:latin typeface="Arial"/>
                <a:cs typeface="Arial"/>
              </a:rPr>
              <a:t>FACULTY</a:t>
            </a:r>
            <a:endParaRPr sz="2200">
              <a:latin typeface="Arial"/>
              <a:cs typeface="Arial"/>
            </a:endParaRPr>
          </a:p>
          <a:p>
            <a:pPr marL="2827020">
              <a:lnSpc>
                <a:spcPct val="100000"/>
              </a:lnSpc>
              <a:spcBef>
                <a:spcPts val="1260"/>
              </a:spcBef>
            </a:pPr>
            <a:r>
              <a:rPr lang="en-US" spc="-65">
                <a:solidFill>
                  <a:srgbClr val="00C0F3"/>
                </a:solidFill>
                <a:latin typeface="Arial"/>
                <a:cs typeface="Arial"/>
              </a:rPr>
              <a:t>FRIDAY</a:t>
            </a:r>
            <a:r>
              <a:rPr sz="1800" spc="-65">
                <a:solidFill>
                  <a:srgbClr val="00C0F3"/>
                </a:solidFill>
                <a:latin typeface="Arial"/>
                <a:cs typeface="Arial"/>
              </a:rPr>
              <a:t>,</a:t>
            </a:r>
            <a:r>
              <a:rPr sz="1800" spc="-180">
                <a:solidFill>
                  <a:srgbClr val="00C0F3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C0F3"/>
                </a:solidFill>
                <a:latin typeface="Arial"/>
                <a:cs typeface="Arial"/>
              </a:rPr>
              <a:t>APRIL</a:t>
            </a:r>
            <a:r>
              <a:rPr sz="1800" spc="-80">
                <a:solidFill>
                  <a:srgbClr val="00C0F3"/>
                </a:solidFill>
                <a:latin typeface="Arial"/>
                <a:cs typeface="Arial"/>
              </a:rPr>
              <a:t> </a:t>
            </a:r>
            <a:r>
              <a:rPr lang="en-US" sz="1800" spc="-40">
                <a:solidFill>
                  <a:srgbClr val="00C0F3"/>
                </a:solidFill>
                <a:latin typeface="Arial"/>
                <a:cs typeface="Arial"/>
              </a:rPr>
              <a:t>5</a:t>
            </a:r>
            <a:r>
              <a:rPr sz="1800" spc="-40">
                <a:solidFill>
                  <a:srgbClr val="00C0F3"/>
                </a:solidFill>
                <a:latin typeface="Arial"/>
                <a:cs typeface="Arial"/>
              </a:rPr>
              <a:t>,</a:t>
            </a:r>
            <a:r>
              <a:rPr sz="1800" spc="-15">
                <a:solidFill>
                  <a:srgbClr val="00C0F3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C0F3"/>
                </a:solidFill>
                <a:latin typeface="Arial"/>
                <a:cs typeface="Arial"/>
              </a:rPr>
              <a:t>202</a:t>
            </a:r>
            <a:r>
              <a:rPr lang="en-US" sz="1800">
                <a:solidFill>
                  <a:srgbClr val="00C0F3"/>
                </a:solidFill>
                <a:latin typeface="Arial"/>
                <a:cs typeface="Arial"/>
              </a:rPr>
              <a:t>4</a:t>
            </a:r>
            <a:r>
              <a:rPr sz="1800">
                <a:solidFill>
                  <a:srgbClr val="00C0F3"/>
                </a:solidFill>
                <a:latin typeface="Arial"/>
                <a:cs typeface="Arial"/>
              </a:rPr>
              <a:t>,</a:t>
            </a:r>
            <a:r>
              <a:rPr sz="1800" spc="-10">
                <a:solidFill>
                  <a:srgbClr val="00C0F3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00C0F3"/>
                </a:solidFill>
                <a:latin typeface="Arial"/>
                <a:cs typeface="Arial"/>
              </a:rPr>
              <a:t>9:00-</a:t>
            </a:r>
            <a:r>
              <a:rPr sz="1800" spc="-10">
                <a:solidFill>
                  <a:srgbClr val="00C0F3"/>
                </a:solidFill>
                <a:latin typeface="Arial"/>
                <a:cs typeface="Arial"/>
              </a:rPr>
              <a:t>11:00AM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b="1" spc="-10">
                <a:latin typeface="Arial"/>
                <a:cs typeface="Arial"/>
              </a:rPr>
              <a:t>AGENDA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900430" algn="l"/>
              </a:tabLst>
            </a:pPr>
            <a:r>
              <a:rPr sz="1800" spc="-20">
                <a:solidFill>
                  <a:srgbClr val="0D0D0D"/>
                </a:solidFill>
                <a:latin typeface="Arial"/>
                <a:cs typeface="Arial"/>
              </a:rPr>
              <a:t>9:00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	Welcome,</a:t>
            </a:r>
            <a:r>
              <a:rPr sz="1800" spc="-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poll,</a:t>
            </a:r>
            <a:r>
              <a:rPr sz="1800" spc="-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&amp;</a:t>
            </a:r>
            <a:r>
              <a:rPr sz="1800" spc="-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workshop</a:t>
            </a:r>
            <a:r>
              <a:rPr sz="1800" spc="-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0623" y="2608580"/>
            <a:ext cx="8203565" cy="15485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Demonstrating</a:t>
            </a:r>
            <a:r>
              <a:rPr sz="1800" spc="-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Excellence</a:t>
            </a:r>
            <a:r>
              <a:rPr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sz="1800" spc="-1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Areas</a:t>
            </a:r>
            <a:r>
              <a:rPr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Evaluation</a:t>
            </a:r>
            <a:r>
              <a:rPr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–</a:t>
            </a:r>
            <a:r>
              <a:rPr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i="1">
                <a:solidFill>
                  <a:srgbClr val="0D0D0D"/>
                </a:solidFill>
                <a:latin typeface="Arial"/>
                <a:cs typeface="Arial"/>
              </a:rPr>
              <a:t>Provost</a:t>
            </a:r>
            <a:r>
              <a:rPr sz="1800" i="1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i="1">
                <a:solidFill>
                  <a:srgbClr val="0D0D0D"/>
                </a:solidFill>
                <a:latin typeface="Arial"/>
                <a:cs typeface="Arial"/>
              </a:rPr>
              <a:t>Joseph</a:t>
            </a:r>
            <a:r>
              <a:rPr sz="1800" i="1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i="1" spc="-10">
                <a:solidFill>
                  <a:srgbClr val="0D0D0D"/>
                </a:solidFill>
                <a:latin typeface="Arial"/>
                <a:cs typeface="Arial"/>
              </a:rPr>
              <a:t>Hartman</a:t>
            </a:r>
            <a:endParaRPr sz="1800">
              <a:latin typeface="Arial"/>
              <a:cs typeface="Arial"/>
            </a:endParaRPr>
          </a:p>
          <a:p>
            <a:pPr marL="758190" indent="-285750">
              <a:lnSpc>
                <a:spcPct val="100000"/>
              </a:lnSpc>
              <a:spcBef>
                <a:spcPts val="335"/>
              </a:spcBef>
              <a:buClr>
                <a:srgbClr val="0070C0"/>
              </a:buClr>
              <a:buFont typeface="Arial Unicode MS"/>
              <a:buChar char="♦"/>
              <a:tabLst>
                <a:tab pos="758190" algn="l"/>
              </a:tabLst>
            </a:pP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  <a:p>
            <a:pPr marL="758190" indent="-285750">
              <a:lnSpc>
                <a:spcPct val="100000"/>
              </a:lnSpc>
              <a:spcBef>
                <a:spcPts val="1440"/>
              </a:spcBef>
              <a:buClr>
                <a:srgbClr val="0070C0"/>
              </a:buClr>
              <a:buFont typeface="Arial Unicode MS"/>
              <a:buChar char="♦"/>
              <a:tabLst>
                <a:tab pos="758190" algn="l"/>
              </a:tabLst>
            </a:pP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Teaching</a:t>
            </a:r>
            <a:endParaRPr sz="1800">
              <a:latin typeface="Arial"/>
              <a:cs typeface="Arial"/>
            </a:endParaRPr>
          </a:p>
          <a:p>
            <a:pPr marL="758190" indent="-285750">
              <a:lnSpc>
                <a:spcPct val="100000"/>
              </a:lnSpc>
              <a:spcBef>
                <a:spcPts val="1345"/>
              </a:spcBef>
              <a:buClr>
                <a:srgbClr val="0070C0"/>
              </a:buClr>
              <a:buFont typeface="Arial Unicode MS"/>
              <a:buChar char="♦"/>
              <a:tabLst>
                <a:tab pos="758190" algn="l"/>
              </a:tabLst>
            </a:pP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665" y="4717795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0D0D0D"/>
                </a:solidFill>
                <a:latin typeface="Arial"/>
                <a:cs typeface="Arial"/>
              </a:rPr>
              <a:t>9:35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665" y="5220716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0D0D0D"/>
                </a:solidFill>
                <a:latin typeface="Arial"/>
                <a:cs typeface="Arial"/>
              </a:rPr>
              <a:t>9:55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0623" y="4711700"/>
            <a:ext cx="4411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r>
              <a:rPr sz="1800" spc="-11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Timeline</a:t>
            </a:r>
            <a:r>
              <a:rPr sz="18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&amp;</a:t>
            </a:r>
            <a:r>
              <a:rPr sz="18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Resources</a:t>
            </a:r>
            <a:r>
              <a:rPr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–</a:t>
            </a:r>
            <a:r>
              <a:rPr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i="1">
                <a:solidFill>
                  <a:srgbClr val="0D0D0D"/>
                </a:solidFill>
                <a:latin typeface="Arial"/>
                <a:cs typeface="Arial"/>
              </a:rPr>
              <a:t>P&amp;T</a:t>
            </a:r>
            <a:r>
              <a:rPr sz="1800" i="1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i="1" spc="-20">
                <a:solidFill>
                  <a:srgbClr val="0D0D0D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0623" y="5214620"/>
            <a:ext cx="622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>
                <a:solidFill>
                  <a:srgbClr val="0D0D0D"/>
                </a:solidFill>
                <a:latin typeface="Arial"/>
                <a:cs typeface="Arial"/>
              </a:rPr>
              <a:t>Panel:</a:t>
            </a:r>
            <a:r>
              <a:rPr sz="1800" spc="-10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30">
                <a:solidFill>
                  <a:srgbClr val="0D0D0D"/>
                </a:solidFill>
                <a:latin typeface="Arial"/>
                <a:cs typeface="Arial"/>
              </a:rPr>
              <a:t>Recent</a:t>
            </a:r>
            <a:r>
              <a:rPr sz="18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50">
                <a:solidFill>
                  <a:srgbClr val="0D0D0D"/>
                </a:solidFill>
                <a:latin typeface="Arial"/>
                <a:cs typeface="Arial"/>
              </a:rPr>
              <a:t>Perspectives</a:t>
            </a:r>
            <a:r>
              <a:rPr sz="1800" spc="-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40">
                <a:solidFill>
                  <a:srgbClr val="0D0D0D"/>
                </a:solidFill>
                <a:latin typeface="Arial"/>
                <a:cs typeface="Arial"/>
              </a:rPr>
              <a:t>Promotion</a:t>
            </a:r>
            <a:r>
              <a:rPr sz="18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&amp;</a:t>
            </a:r>
            <a:r>
              <a:rPr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90">
                <a:solidFill>
                  <a:srgbClr val="0D0D0D"/>
                </a:solidFill>
                <a:latin typeface="Arial"/>
                <a:cs typeface="Arial"/>
              </a:rPr>
              <a:t>Tenure</a:t>
            </a:r>
            <a:r>
              <a:rPr sz="1800" spc="-1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683" y="5735828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10:45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4083" y="5735828"/>
            <a:ext cx="3763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Open</a:t>
            </a:r>
            <a:r>
              <a:rPr sz="1800" spc="-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Q&amp;A</a:t>
            </a:r>
            <a:r>
              <a:rPr sz="1800" spc="-1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panel</a:t>
            </a:r>
            <a:r>
              <a:rPr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D0D0D"/>
                </a:solidFill>
                <a:latin typeface="Arial"/>
                <a:cs typeface="Arial"/>
              </a:rPr>
              <a:t>presenters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4738" y="6168644"/>
            <a:ext cx="267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>
                <a:solidFill>
                  <a:srgbClr val="0068B3"/>
                </a:solidFill>
                <a:latin typeface="Arial"/>
                <a:cs typeface="Arial"/>
              </a:rPr>
              <a:t>Thank</a:t>
            </a:r>
            <a:r>
              <a:rPr sz="1800" b="1" i="1" spc="-90">
                <a:solidFill>
                  <a:srgbClr val="0068B3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0068B3"/>
                </a:solidFill>
                <a:latin typeface="Arial"/>
                <a:cs typeface="Arial"/>
              </a:rPr>
              <a:t>you</a:t>
            </a:r>
            <a:r>
              <a:rPr sz="1800" b="1" i="1" spc="-80">
                <a:solidFill>
                  <a:srgbClr val="0068B3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0068B3"/>
                </a:solidFill>
                <a:latin typeface="Arial"/>
                <a:cs typeface="Arial"/>
              </a:rPr>
              <a:t>for</a:t>
            </a:r>
            <a:r>
              <a:rPr sz="1800" b="1" i="1" spc="-80">
                <a:solidFill>
                  <a:srgbClr val="0068B3"/>
                </a:solidFill>
                <a:latin typeface="Arial"/>
                <a:cs typeface="Arial"/>
              </a:rPr>
              <a:t> </a:t>
            </a:r>
            <a:r>
              <a:rPr sz="1800" b="1" i="1" spc="-10">
                <a:solidFill>
                  <a:srgbClr val="0068B3"/>
                </a:solidFill>
                <a:latin typeface="Arial"/>
                <a:cs typeface="Arial"/>
              </a:rPr>
              <a:t>attending!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25" y="228602"/>
            <a:ext cx="755002" cy="92328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22046" y="6420611"/>
            <a:ext cx="1308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>
                <a:solidFill>
                  <a:srgbClr val="BFBFBF"/>
                </a:solidFill>
                <a:latin typeface="Verdana"/>
                <a:cs typeface="Verdana"/>
              </a:rPr>
              <a:t>Learning</a:t>
            </a:r>
            <a:r>
              <a:rPr sz="800" b="1" i="1" spc="-50">
                <a:solidFill>
                  <a:srgbClr val="BFBFBF"/>
                </a:solidFill>
                <a:latin typeface="Verdana"/>
                <a:cs typeface="Verdana"/>
              </a:rPr>
              <a:t> </a:t>
            </a:r>
            <a:r>
              <a:rPr sz="800" b="1" i="1">
                <a:solidFill>
                  <a:srgbClr val="BFBFBF"/>
                </a:solidFill>
                <a:latin typeface="Verdana"/>
                <a:cs typeface="Verdana"/>
              </a:rPr>
              <a:t>with</a:t>
            </a:r>
            <a:r>
              <a:rPr sz="800" b="1" i="1" spc="-40">
                <a:solidFill>
                  <a:srgbClr val="BFBFBF"/>
                </a:solidFill>
                <a:latin typeface="Verdana"/>
                <a:cs typeface="Verdana"/>
              </a:rPr>
              <a:t> </a:t>
            </a:r>
            <a:r>
              <a:rPr sz="800" b="1" i="1" spc="-10">
                <a:solidFill>
                  <a:srgbClr val="BFBFBF"/>
                </a:solidFill>
                <a:latin typeface="Verdana"/>
                <a:cs typeface="Verdana"/>
              </a:rPr>
              <a:t>Purpose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17427" y="63637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>
                <a:solidFill>
                  <a:srgbClr val="898989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2155" cy="6832600"/>
            <a:chOff x="0" y="0"/>
            <a:chExt cx="12162155" cy="6832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1837" cy="68325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5112" y="1124714"/>
              <a:ext cx="1371600" cy="18415"/>
            </a:xfrm>
            <a:custGeom>
              <a:avLst/>
              <a:gdLst/>
              <a:ahLst/>
              <a:cxnLst/>
              <a:rect l="l" t="t" r="r" b="b"/>
              <a:pathLst>
                <a:path w="1371600" h="18415">
                  <a:moveTo>
                    <a:pt x="1371600" y="0"/>
                  </a:moveTo>
                  <a:lnTo>
                    <a:pt x="0" y="0"/>
                  </a:lnTo>
                  <a:lnTo>
                    <a:pt x="0" y="18285"/>
                  </a:lnTo>
                  <a:lnTo>
                    <a:pt x="1371600" y="1828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511" y="6096000"/>
              <a:ext cx="356616" cy="457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067" rIns="0" bIns="0" rtlCol="0">
            <a:spAutoFit/>
          </a:bodyPr>
          <a:lstStyle/>
          <a:p>
            <a:pPr marL="3376295">
              <a:lnSpc>
                <a:spcPct val="100000"/>
              </a:lnSpc>
              <a:spcBef>
                <a:spcPts val="100"/>
              </a:spcBef>
            </a:pPr>
            <a:r>
              <a:rPr spc="-10"/>
              <a:t>APPENDIX</a:t>
            </a:r>
            <a:r>
              <a:rPr spc="-135"/>
              <a:t> </a:t>
            </a:r>
            <a:r>
              <a:rPr spc="-50"/>
              <a:t>1</a:t>
            </a: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8019" y="1351013"/>
            <a:ext cx="10458450" cy="4297045"/>
            <a:chOff x="928019" y="1351013"/>
            <a:chExt cx="10458450" cy="42970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60" y="1447799"/>
              <a:ext cx="10334637" cy="10023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019" y="1351013"/>
              <a:ext cx="10334625" cy="9818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019" y="2374036"/>
              <a:ext cx="10334625" cy="32738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10</a:t>
            </a:fld>
            <a:endParaRPr spc="-25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6600" cy="6858000"/>
            <a:chOff x="0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66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05513" y="1103985"/>
              <a:ext cx="1409700" cy="18415"/>
            </a:xfrm>
            <a:custGeom>
              <a:avLst/>
              <a:gdLst/>
              <a:ahLst/>
              <a:cxnLst/>
              <a:rect l="l" t="t" r="r" b="b"/>
              <a:pathLst>
                <a:path w="1409700" h="18415">
                  <a:moveTo>
                    <a:pt x="1409623" y="0"/>
                  </a:moveTo>
                  <a:lnTo>
                    <a:pt x="0" y="0"/>
                  </a:lnTo>
                  <a:lnTo>
                    <a:pt x="0" y="18363"/>
                  </a:lnTo>
                  <a:lnTo>
                    <a:pt x="1409623" y="18363"/>
                  </a:lnTo>
                  <a:lnTo>
                    <a:pt x="140962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0593" y="6096392"/>
              <a:ext cx="366496" cy="4591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067" rIns="0" bIns="0" rtlCol="0">
            <a:spAutoFit/>
          </a:bodyPr>
          <a:lstStyle/>
          <a:p>
            <a:pPr marL="3528060">
              <a:lnSpc>
                <a:spcPct val="100000"/>
              </a:lnSpc>
              <a:spcBef>
                <a:spcPts val="100"/>
              </a:spcBef>
            </a:pPr>
            <a:r>
              <a:rPr spc="-10"/>
              <a:t>APPENDIX</a:t>
            </a:r>
            <a:r>
              <a:rPr spc="-125"/>
              <a:t> </a:t>
            </a:r>
            <a:r>
              <a:rPr spc="-25"/>
              <a:t>2A</a:t>
            </a: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92983" y="1072896"/>
            <a:ext cx="6099175" cy="5257800"/>
            <a:chOff x="2792983" y="1072896"/>
            <a:chExt cx="6099175" cy="5257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2983" y="1072896"/>
              <a:ext cx="6099048" cy="40355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6991" y="4876799"/>
              <a:ext cx="5971032" cy="14538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11</a:t>
            </a:fld>
            <a:endParaRPr spc="-25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6600" cy="6858000"/>
            <a:chOff x="0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66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93982" y="6057670"/>
              <a:ext cx="357248" cy="4572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35226" y="500378"/>
            <a:ext cx="8206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PROMOTION</a:t>
            </a:r>
            <a:r>
              <a:rPr spc="-95"/>
              <a:t> </a:t>
            </a:r>
            <a:r>
              <a:t>AND</a:t>
            </a:r>
            <a:r>
              <a:rPr spc="-70"/>
              <a:t> </a:t>
            </a:r>
            <a:r>
              <a:t>TENURE</a:t>
            </a:r>
            <a:r>
              <a:rPr b="0" u="heavy" spc="-175">
                <a:uFill>
                  <a:solidFill>
                    <a:srgbClr val="BFBFB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>
                <a:uFill>
                  <a:solidFill>
                    <a:srgbClr val="BFBFBF"/>
                  </a:solidFill>
                </a:uFill>
              </a:rPr>
              <a:t>PROCES</a:t>
            </a:r>
            <a:r>
              <a:t>S</a:t>
            </a:r>
            <a:r>
              <a:rPr spc="-80"/>
              <a:t> </a:t>
            </a:r>
            <a:r>
              <a:rPr spc="-10"/>
              <a:t>TIMELINE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12</a:t>
            </a:fld>
            <a:endParaRPr spc="-25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6211" y="1057147"/>
            <a:ext cx="29186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Arial"/>
                <a:cs typeface="Arial"/>
              </a:rPr>
              <a:t>(contractual</a:t>
            </a:r>
            <a:r>
              <a:rPr sz="1800" b="1" spc="-9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dates</a:t>
            </a:r>
            <a:r>
              <a:rPr sz="1800" b="1" spc="-6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in</a:t>
            </a:r>
            <a:r>
              <a:rPr sz="1800" b="1" spc="-70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bold)</a:t>
            </a:r>
            <a:endParaRPr sz="1800" b="1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53113"/>
              </p:ext>
            </p:extLst>
          </p:nvPr>
        </p:nvGraphicFramePr>
        <p:xfrm>
          <a:off x="895350" y="1929129"/>
          <a:ext cx="10456543" cy="3805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Mid-June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If Chair has not received at least five external review letter commitments per candidate, they will solicit additional reviewers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By</a:t>
                      </a:r>
                      <a:r>
                        <a:rPr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July</a:t>
                      </a:r>
                      <a:r>
                        <a:rPr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Candidates</a:t>
                      </a:r>
                      <a:r>
                        <a:rPr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request</a:t>
                      </a:r>
                      <a:r>
                        <a:rPr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P&amp;T</a:t>
                      </a:r>
                      <a:r>
                        <a:rPr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fileshare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folder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Mid-August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1935">
                        <a:lnSpc>
                          <a:spcPts val="2110"/>
                        </a:lnSpc>
                        <a:spcBef>
                          <a:spcPts val="459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Chairs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ensure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all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external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letters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have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been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received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seek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reviewers, </a:t>
                      </a:r>
                      <a:r>
                        <a:rPr sz="1800">
                          <a:latin typeface="Arial"/>
                          <a:cs typeface="Arial"/>
                        </a:rPr>
                        <a:t>if 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needed.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29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Sept. 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External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reviewers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should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submit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their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CV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Dept.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Chairs.</a:t>
                      </a:r>
                      <a:endParaRPr lang="en-US" sz="1800" spc="-10">
                        <a:latin typeface="Arial"/>
                        <a:cs typeface="Arial"/>
                      </a:endParaRPr>
                    </a:p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Chair</a:t>
                      </a:r>
                      <a:r>
                        <a:rPr lang="en-US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reviews</a:t>
                      </a:r>
                      <a:r>
                        <a:rPr lang="en-US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external</a:t>
                      </a:r>
                      <a:r>
                        <a:rPr lang="en-US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review</a:t>
                      </a:r>
                      <a:r>
                        <a:rPr lang="en-US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materials</a:t>
                      </a:r>
                      <a:r>
                        <a:rPr lang="en-US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submits</a:t>
                      </a:r>
                      <a:r>
                        <a:rPr lang="en-US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appendix</a:t>
                      </a:r>
                      <a:r>
                        <a:rPr lang="en-US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25">
                          <a:latin typeface="Arial"/>
                          <a:cs typeface="Arial"/>
                        </a:rPr>
                        <a:t>2c.</a:t>
                      </a:r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121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Sept.</a:t>
                      </a:r>
                      <a:r>
                        <a:rPr sz="1800" b="1" spc="-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88035">
                        <a:lnSpc>
                          <a:spcPts val="2090"/>
                        </a:lnSpc>
                        <a:spcBef>
                          <a:spcPts val="484"/>
                        </a:spcBef>
                      </a:pPr>
                      <a:r>
                        <a:rPr sz="1800" b="1">
                          <a:latin typeface="Arial"/>
                          <a:cs typeface="Arial"/>
                        </a:rPr>
                        <a:t>Deadline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individuals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file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promotion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tenure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upload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all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sz="18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Department</a:t>
                      </a:r>
                      <a:r>
                        <a:rPr sz="18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Chairpersons.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2150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Candidates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upload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two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pdf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files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by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5pm.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>
                          <a:latin typeface="Arial"/>
                          <a:cs typeface="Arial"/>
                        </a:rPr>
                        <a:t>Oct.</a:t>
                      </a:r>
                      <a:r>
                        <a:rPr sz="180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89635">
                        <a:lnSpc>
                          <a:spcPts val="2090"/>
                        </a:lnSpc>
                        <a:spcBef>
                          <a:spcPts val="484"/>
                        </a:spcBef>
                      </a:pPr>
                      <a:r>
                        <a:rPr sz="1800" b="1">
                          <a:latin typeface="Arial"/>
                          <a:cs typeface="Arial"/>
                        </a:rPr>
                        <a:t>Deadline</a:t>
                      </a:r>
                      <a:r>
                        <a:rPr sz="18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Chairpersons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submit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all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promotion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tenure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DPC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(fileshare).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>
                        <a:alpha val="51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6600" cy="6858000"/>
            <a:chOff x="0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66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7462" y="1079811"/>
              <a:ext cx="1372235" cy="20320"/>
            </a:xfrm>
            <a:custGeom>
              <a:avLst/>
              <a:gdLst/>
              <a:ahLst/>
              <a:cxnLst/>
              <a:rect l="l" t="t" r="r" b="b"/>
              <a:pathLst>
                <a:path w="1372234" h="20319">
                  <a:moveTo>
                    <a:pt x="1372196" y="0"/>
                  </a:moveTo>
                  <a:lnTo>
                    <a:pt x="0" y="0"/>
                  </a:lnTo>
                  <a:lnTo>
                    <a:pt x="0" y="20046"/>
                  </a:lnTo>
                  <a:lnTo>
                    <a:pt x="1372196" y="20046"/>
                  </a:lnTo>
                  <a:lnTo>
                    <a:pt x="137219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0439" y="6134266"/>
              <a:ext cx="356768" cy="501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7" rIns="0" bIns="0" rtlCol="0">
            <a:spAutoFit/>
          </a:bodyPr>
          <a:lstStyle/>
          <a:p>
            <a:pPr marL="1214755">
              <a:lnSpc>
                <a:spcPct val="100000"/>
              </a:lnSpc>
              <a:spcBef>
                <a:spcPts val="100"/>
              </a:spcBef>
            </a:pPr>
            <a:r>
              <a:t>PROMOTION</a:t>
            </a:r>
            <a:r>
              <a:rPr spc="-114"/>
              <a:t> </a:t>
            </a:r>
            <a:r>
              <a:t>&amp;</a:t>
            </a:r>
            <a:r>
              <a:rPr spc="-95"/>
              <a:t> </a:t>
            </a:r>
            <a:r>
              <a:t>TENURE</a:t>
            </a:r>
            <a:r>
              <a:rPr spc="-110"/>
              <a:t> </a:t>
            </a:r>
            <a:r>
              <a:t>REVIEW</a:t>
            </a:r>
            <a:r>
              <a:rPr spc="-80"/>
              <a:t> </a:t>
            </a:r>
            <a:r>
              <a:rPr spc="-10"/>
              <a:t>LEVELS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13</a:t>
            </a:fld>
            <a:endParaRPr spc="-25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67989" y="5372100"/>
            <a:ext cx="6480175" cy="7632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Arial"/>
                <a:cs typeface="Arial"/>
              </a:rPr>
              <a:t>For</a:t>
            </a:r>
            <a:r>
              <a:rPr sz="2000" spc="-1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Tenure: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>
                <a:latin typeface="Arial"/>
                <a:cs typeface="Arial"/>
              </a:rPr>
              <a:t>Materials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are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provided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Board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110">
                <a:latin typeface="Arial"/>
                <a:cs typeface="Arial"/>
              </a:rPr>
              <a:t> </a:t>
            </a:r>
            <a:r>
              <a:rPr sz="2000" spc="-30">
                <a:latin typeface="Arial"/>
                <a:cs typeface="Arial"/>
              </a:rPr>
              <a:t>Trustees</a:t>
            </a:r>
            <a:r>
              <a:rPr sz="2000" spc="-1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for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review.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28083"/>
              </p:ext>
            </p:extLst>
          </p:nvPr>
        </p:nvGraphicFramePr>
        <p:xfrm>
          <a:off x="3090252" y="1488439"/>
          <a:ext cx="7102475" cy="345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40">
                <a:tc gridSpan="2">
                  <a:txBody>
                    <a:bodyPr/>
                    <a:lstStyle/>
                    <a:p>
                      <a:pPr marR="135572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b="1" spc="-2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2000" b="1" spc="-2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ts val="2195"/>
                        </a:lnSpc>
                      </a:pPr>
                      <a:r>
                        <a:rPr sz="2000">
                          <a:latin typeface="Arial"/>
                          <a:cs typeface="Arial"/>
                        </a:rPr>
                        <a:t>Oct.</a:t>
                      </a:r>
                      <a:r>
                        <a:rPr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20">
                          <a:latin typeface="Arial"/>
                          <a:cs typeface="Arial"/>
                        </a:rPr>
                        <a:t>7</a:t>
                      </a:r>
                      <a:r>
                        <a:rPr sz="2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2000" spc="-25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195"/>
                        </a:lnSpc>
                      </a:pPr>
                      <a:r>
                        <a:rPr sz="2000" spc="-20">
                          <a:latin typeface="Arial"/>
                          <a:cs typeface="Arial"/>
                        </a:rPr>
                        <a:t>Department</a:t>
                      </a:r>
                      <a:r>
                        <a:rPr sz="2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Personnel</a:t>
                      </a:r>
                      <a:r>
                        <a:rPr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>
                          <a:latin typeface="Arial"/>
                          <a:cs typeface="Arial"/>
                        </a:rPr>
                        <a:t>Committee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ts val="2340"/>
                        </a:lnSpc>
                      </a:pPr>
                      <a:r>
                        <a:rPr sz="2000">
                          <a:latin typeface="Arial"/>
                          <a:cs typeface="Arial"/>
                        </a:rPr>
                        <a:t>Oct.</a:t>
                      </a:r>
                      <a:r>
                        <a:rPr sz="2000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2000">
                          <a:latin typeface="Arial"/>
                          <a:cs typeface="Arial"/>
                        </a:rPr>
                        <a:t>8</a:t>
                      </a:r>
                      <a:r>
                        <a:rPr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>
                          <a:latin typeface="Arial"/>
                          <a:cs typeface="Arial"/>
                        </a:rPr>
                        <a:t>Nov.</a:t>
                      </a:r>
                      <a:r>
                        <a:rPr sz="2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2000" spc="-35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320"/>
                        </a:lnSpc>
                      </a:pPr>
                      <a:r>
                        <a:rPr sz="2000" spc="-10">
                          <a:latin typeface="Arial"/>
                          <a:cs typeface="Arial"/>
                        </a:rPr>
                        <a:t>Department</a:t>
                      </a:r>
                      <a:r>
                        <a:rPr sz="2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>
                          <a:latin typeface="Arial"/>
                          <a:cs typeface="Arial"/>
                        </a:rPr>
                        <a:t>Chair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35">
                          <a:latin typeface="Arial"/>
                          <a:cs typeface="Arial"/>
                        </a:rPr>
                        <a:t>Nov.</a:t>
                      </a:r>
                      <a:r>
                        <a:rPr sz="2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2000" spc="-7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175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Dec.</a:t>
                      </a:r>
                      <a:r>
                        <a:rPr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>
                          <a:latin typeface="Arial"/>
                          <a:cs typeface="Arial"/>
                        </a:rPr>
                        <a:t>College</a:t>
                      </a:r>
                      <a:r>
                        <a:rPr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>
                          <a:latin typeface="Arial"/>
                          <a:cs typeface="Arial"/>
                        </a:rPr>
                        <a:t>Personnel</a:t>
                      </a:r>
                      <a:r>
                        <a:rPr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>
                          <a:latin typeface="Arial"/>
                          <a:cs typeface="Arial"/>
                        </a:rPr>
                        <a:t>Committee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 gridSpan="2">
                  <a:txBody>
                    <a:bodyPr/>
                    <a:lstStyle/>
                    <a:p>
                      <a:pPr marR="13557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000" b="1" spc="-2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2000" b="1" spc="-2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>
                          <a:latin typeface="Arial"/>
                          <a:cs typeface="Arial"/>
                        </a:rPr>
                        <a:t>Dec.</a:t>
                      </a:r>
                      <a:r>
                        <a:rPr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5">
                          <a:latin typeface="Arial"/>
                          <a:cs typeface="Arial"/>
                        </a:rPr>
                        <a:t>2</a:t>
                      </a:r>
                      <a:r>
                        <a:rPr sz="200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2000">
                          <a:latin typeface="Arial"/>
                          <a:cs typeface="Arial"/>
                        </a:rPr>
                        <a:t>4</a:t>
                      </a:r>
                      <a:r>
                        <a:rPr sz="2000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Jan.</a:t>
                      </a:r>
                      <a:r>
                        <a:rPr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0">
                          <a:latin typeface="Arial"/>
                          <a:cs typeface="Arial"/>
                        </a:rPr>
                        <a:t>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20">
                          <a:latin typeface="Arial"/>
                          <a:cs typeface="Arial"/>
                        </a:rPr>
                        <a:t>Dean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>
                          <a:latin typeface="Arial"/>
                          <a:cs typeface="Arial"/>
                        </a:rPr>
                        <a:t>Jan.</a:t>
                      </a:r>
                      <a:r>
                        <a:rPr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95">
                          <a:latin typeface="Arial"/>
                          <a:cs typeface="Arial"/>
                        </a:rPr>
                        <a:t>13</a:t>
                      </a:r>
                      <a:r>
                        <a:rPr sz="2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Feb.</a:t>
                      </a:r>
                      <a:r>
                        <a:rPr sz="2000" spc="-8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80">
                          <a:latin typeface="Arial"/>
                          <a:cs typeface="Arial"/>
                        </a:rPr>
                        <a:t>6,</a:t>
                      </a:r>
                      <a:r>
                        <a:rPr lang="en-US" sz="2000" spc="-35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10">
                          <a:latin typeface="Arial"/>
                          <a:cs typeface="Arial"/>
                        </a:rPr>
                        <a:t>University</a:t>
                      </a:r>
                      <a:r>
                        <a:rPr sz="2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Rank</a:t>
                      </a:r>
                      <a:r>
                        <a:rPr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>
                          <a:latin typeface="Arial"/>
                          <a:cs typeface="Arial"/>
                        </a:rPr>
                        <a:t>Tenure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>
                          <a:latin typeface="Arial"/>
                          <a:cs typeface="Arial"/>
                        </a:rPr>
                        <a:t>Feb.</a:t>
                      </a:r>
                      <a:r>
                        <a:rPr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45">
                          <a:latin typeface="Arial"/>
                          <a:cs typeface="Arial"/>
                        </a:rPr>
                        <a:t>6,7</a:t>
                      </a:r>
                      <a:r>
                        <a:rPr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March</a:t>
                      </a:r>
                      <a:r>
                        <a:rPr sz="2000" spc="-7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10">
                          <a:latin typeface="Arial"/>
                          <a:cs typeface="Arial"/>
                        </a:rPr>
                        <a:t>Provost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>
                          <a:latin typeface="Arial"/>
                          <a:cs typeface="Arial"/>
                        </a:rPr>
                        <a:t>March</a:t>
                      </a:r>
                      <a:r>
                        <a:rPr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90"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2000">
                          <a:latin typeface="Arial"/>
                          <a:cs typeface="Arial"/>
                        </a:rPr>
                        <a:t>April</a:t>
                      </a:r>
                      <a:r>
                        <a:rPr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spc="-10">
                          <a:latin typeface="Arial"/>
                          <a:cs typeface="Arial"/>
                        </a:rPr>
                        <a:t>Chancellor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00" y="0"/>
            <a:ext cx="12153900" cy="6858000"/>
            <a:chOff x="12700" y="0"/>
            <a:chExt cx="121539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" y="0"/>
              <a:ext cx="12153582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7081" y="1103398"/>
              <a:ext cx="1372235" cy="18415"/>
            </a:xfrm>
            <a:custGeom>
              <a:avLst/>
              <a:gdLst/>
              <a:ahLst/>
              <a:cxnLst/>
              <a:rect l="l" t="t" r="r" b="b"/>
              <a:pathLst>
                <a:path w="1372234" h="18415">
                  <a:moveTo>
                    <a:pt x="1372107" y="0"/>
                  </a:moveTo>
                  <a:lnTo>
                    <a:pt x="0" y="0"/>
                  </a:lnTo>
                  <a:lnTo>
                    <a:pt x="0" y="18354"/>
                  </a:lnTo>
                  <a:lnTo>
                    <a:pt x="1372107" y="18354"/>
                  </a:lnTo>
                  <a:lnTo>
                    <a:pt x="13721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9652" y="6093165"/>
              <a:ext cx="356743" cy="4589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3687" y="482090"/>
            <a:ext cx="4272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CANDIDATE</a:t>
            </a:r>
            <a:r>
              <a:rPr spc="-175"/>
              <a:t> </a:t>
            </a:r>
            <a:r>
              <a:rPr spc="-10"/>
              <a:t>MATERIALS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14</a:t>
            </a:fld>
            <a:endParaRPr spc="-25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4465" y="1081531"/>
            <a:ext cx="9160510" cy="429196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400" spc="-10" dirty="0">
                <a:latin typeface="Arial"/>
                <a:cs typeface="Arial"/>
              </a:rPr>
              <a:t>Candidates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upload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sz="2400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PDF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files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contents: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400" b="1" dirty="0">
                <a:latin typeface="Arial"/>
                <a:cs typeface="Arial"/>
              </a:rPr>
              <a:t>Main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Portfolio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(pdf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#1)</a:t>
            </a:r>
            <a:endParaRPr sz="24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615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dirty="0">
                <a:latin typeface="Arial"/>
                <a:cs typeface="Arial"/>
              </a:rPr>
              <a:t>Cover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page</a:t>
            </a:r>
            <a:endParaRPr sz="20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1200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dirty="0">
                <a:latin typeface="Arial"/>
                <a:cs typeface="Arial"/>
              </a:rPr>
              <a:t>External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Letter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Waiver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Statement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(Appendix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1)</a:t>
            </a:r>
            <a:endParaRPr sz="20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1320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spc="-30" dirty="0">
                <a:latin typeface="Arial"/>
                <a:cs typeface="Arial"/>
              </a:rPr>
              <a:t>Candidate’s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List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Suggested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External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Reviewers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(Appendix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2a)</a:t>
            </a:r>
            <a:endParaRPr sz="20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1200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spc="-35" dirty="0">
                <a:latin typeface="Arial"/>
                <a:cs typeface="Arial"/>
              </a:rPr>
              <a:t>Candidate’s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Curriculum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Vitae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(CV)</a:t>
            </a:r>
            <a:endParaRPr sz="20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1080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spc="-30" dirty="0">
                <a:latin typeface="Arial"/>
                <a:cs typeface="Arial"/>
              </a:rPr>
              <a:t>Candidate’s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Narrative—</a:t>
            </a:r>
            <a:r>
              <a:rPr sz="2000" dirty="0">
                <a:latin typeface="Arial"/>
                <a:cs typeface="Arial"/>
              </a:rPr>
              <a:t>recommended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length: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pages</a:t>
            </a:r>
            <a:endParaRPr sz="20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1200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spc="-25" dirty="0">
                <a:latin typeface="Arial"/>
                <a:cs typeface="Arial"/>
              </a:rPr>
              <a:t>Instructional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(Appendix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6</a:t>
            </a:r>
            <a:r>
              <a:rPr lang="en-US" sz="2000" spc="-25" dirty="0">
                <a:latin typeface="Arial"/>
                <a:cs typeface="Arial"/>
              </a:rPr>
              <a:t>- updated with FAQ</a:t>
            </a:r>
            <a:r>
              <a:rPr sz="2000" spc="-25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45440" indent="-196215">
              <a:lnSpc>
                <a:spcPct val="100000"/>
              </a:lnSpc>
              <a:spcBef>
                <a:spcPts val="1200"/>
              </a:spcBef>
              <a:buClr>
                <a:srgbClr val="00C0F3"/>
              </a:buClr>
              <a:buChar char="–"/>
              <a:tabLst>
                <a:tab pos="345440" algn="l"/>
              </a:tabLst>
            </a:pPr>
            <a:r>
              <a:rPr sz="2000" spc="-10" dirty="0">
                <a:latin typeface="Arial"/>
                <a:cs typeface="Arial"/>
              </a:rPr>
              <a:t>Research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Funding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(Appendix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7)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applicable)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50090" cy="6858000"/>
            <a:chOff x="0" y="0"/>
            <a:chExt cx="121500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49734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5112" y="1124714"/>
              <a:ext cx="1371600" cy="18415"/>
            </a:xfrm>
            <a:custGeom>
              <a:avLst/>
              <a:gdLst/>
              <a:ahLst/>
              <a:cxnLst/>
              <a:rect l="l" t="t" r="r" b="b"/>
              <a:pathLst>
                <a:path w="1371600" h="18415">
                  <a:moveTo>
                    <a:pt x="1371600" y="0"/>
                  </a:moveTo>
                  <a:lnTo>
                    <a:pt x="0" y="0"/>
                  </a:lnTo>
                  <a:lnTo>
                    <a:pt x="0" y="18285"/>
                  </a:lnTo>
                  <a:lnTo>
                    <a:pt x="1371600" y="1828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511" y="6096000"/>
              <a:ext cx="356616" cy="457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0678" y="469898"/>
            <a:ext cx="5711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CANDIDATE</a:t>
            </a:r>
            <a:r>
              <a:rPr spc="-185"/>
              <a:t> </a:t>
            </a:r>
            <a:r>
              <a:t>MATERIALS</a:t>
            </a:r>
            <a:r>
              <a:rPr spc="-165"/>
              <a:t> </a:t>
            </a:r>
            <a:r>
              <a:rPr spc="-10"/>
              <a:t>(CONT.)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7209" y="1261364"/>
            <a:ext cx="5546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latin typeface="Arial"/>
                <a:cs typeface="Arial"/>
              </a:rPr>
              <a:t>Appendix</a:t>
            </a:r>
            <a:r>
              <a:rPr sz="2400" b="1" spc="-114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7:</a:t>
            </a:r>
            <a:r>
              <a:rPr sz="2400" b="1" spc="-9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Research</a:t>
            </a:r>
            <a:r>
              <a:rPr sz="2400" b="1" spc="-114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Funding</a:t>
            </a:r>
            <a:r>
              <a:rPr sz="2400" b="1" spc="-110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0111" y="2810574"/>
            <a:ext cx="8908415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800" spc="-50">
                <a:latin typeface="Arial"/>
                <a:cs typeface="Arial"/>
              </a:rPr>
              <a:t>Faculty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 spc="-55">
                <a:latin typeface="Arial"/>
                <a:cs typeface="Arial"/>
              </a:rPr>
              <a:t>projects</a:t>
            </a:r>
            <a:r>
              <a:rPr sz="1800" spc="-90">
                <a:latin typeface="Arial"/>
                <a:cs typeface="Arial"/>
              </a:rPr>
              <a:t> </a:t>
            </a:r>
            <a:r>
              <a:rPr sz="1800" spc="-55">
                <a:latin typeface="Arial"/>
                <a:cs typeface="Arial"/>
              </a:rPr>
              <a:t>managed</a:t>
            </a:r>
            <a:r>
              <a:rPr sz="1800" spc="-75">
                <a:latin typeface="Arial"/>
                <a:cs typeface="Arial"/>
              </a:rPr>
              <a:t> </a:t>
            </a:r>
            <a:r>
              <a:rPr sz="1800" spc="-55">
                <a:latin typeface="Arial"/>
                <a:cs typeface="Arial"/>
              </a:rPr>
              <a:t>through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45">
                <a:latin typeface="Arial"/>
                <a:cs typeface="Arial"/>
              </a:rPr>
              <a:t>Office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5">
                <a:latin typeface="Arial"/>
                <a:cs typeface="Arial"/>
              </a:rPr>
              <a:t>Research</a:t>
            </a:r>
            <a:r>
              <a:rPr sz="1800" spc="-175">
                <a:latin typeface="Arial"/>
                <a:cs typeface="Arial"/>
              </a:rPr>
              <a:t> </a:t>
            </a:r>
            <a:r>
              <a:rPr sz="1800" spc="-70">
                <a:latin typeface="Arial"/>
                <a:cs typeface="Arial"/>
              </a:rPr>
              <a:t>Administration</a:t>
            </a:r>
            <a:r>
              <a:rPr sz="1800" spc="-90">
                <a:latin typeface="Arial"/>
                <a:cs typeface="Arial"/>
              </a:rPr>
              <a:t> </a:t>
            </a:r>
            <a:r>
              <a:rPr sz="1800" spc="-45">
                <a:latin typeface="Arial"/>
                <a:cs typeface="Arial"/>
              </a:rPr>
              <a:t>will</a:t>
            </a:r>
            <a:r>
              <a:rPr sz="1800" spc="-15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receive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their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35"/>
              </a:lnSpc>
            </a:pPr>
            <a:r>
              <a:rPr sz="1800" spc="-35">
                <a:latin typeface="Arial"/>
                <a:cs typeface="Arial"/>
              </a:rPr>
              <a:t>Research</a:t>
            </a:r>
            <a:r>
              <a:rPr sz="1800" spc="-120">
                <a:latin typeface="Arial"/>
                <a:cs typeface="Arial"/>
              </a:rPr>
              <a:t> </a:t>
            </a:r>
            <a:r>
              <a:rPr sz="1800" spc="-30">
                <a:latin typeface="Arial"/>
                <a:cs typeface="Arial"/>
              </a:rPr>
              <a:t>Funding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Report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report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from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ORA</a:t>
            </a:r>
            <a:r>
              <a:rPr sz="1800" spc="-1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inclusion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their</a:t>
            </a:r>
            <a:r>
              <a:rPr sz="1800" spc="-1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portfolio.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sz="1800">
                <a:latin typeface="Arial"/>
                <a:cs typeface="Arial"/>
              </a:rPr>
              <a:t>This</a:t>
            </a:r>
            <a:r>
              <a:rPr sz="1800" spc="-7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report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creates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standard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format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visualizing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funded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projects.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0250" y="5450332"/>
            <a:ext cx="5908040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1610" marR="5080" indent="-169545">
              <a:lnSpc>
                <a:spcPct val="101800"/>
              </a:lnSpc>
              <a:spcBef>
                <a:spcPts val="50"/>
              </a:spcBef>
            </a:pPr>
            <a:r>
              <a:rPr sz="2200" b="1">
                <a:latin typeface="Arial"/>
                <a:cs typeface="Arial"/>
              </a:rPr>
              <a:t>Request</a:t>
            </a:r>
            <a:r>
              <a:rPr sz="2200" b="1" spc="-7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a</a:t>
            </a:r>
            <a:r>
              <a:rPr sz="2200" b="1" spc="-70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P&amp;T</a:t>
            </a:r>
            <a:r>
              <a:rPr sz="2200" b="1" spc="-6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file</a:t>
            </a:r>
            <a:r>
              <a:rPr sz="2200" b="1" spc="-6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share</a:t>
            </a:r>
            <a:r>
              <a:rPr sz="2200" b="1" spc="-7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folder</a:t>
            </a:r>
            <a:r>
              <a:rPr sz="2200" b="1" spc="-7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8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ensure</a:t>
            </a:r>
            <a:r>
              <a:rPr sz="2200" spc="-80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that </a:t>
            </a:r>
            <a:r>
              <a:rPr sz="2200">
                <a:latin typeface="Arial"/>
                <a:cs typeface="Arial"/>
              </a:rPr>
              <a:t>a</a:t>
            </a:r>
            <a:r>
              <a:rPr sz="2200" spc="-10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report</a:t>
            </a:r>
            <a:r>
              <a:rPr sz="2200" spc="-10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will</a:t>
            </a:r>
            <a:r>
              <a:rPr sz="2200" spc="-9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be</a:t>
            </a:r>
            <a:r>
              <a:rPr sz="2200" spc="-80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prepared</a:t>
            </a:r>
            <a:r>
              <a:rPr sz="2200" spc="-10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for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you,</a:t>
            </a:r>
            <a:r>
              <a:rPr sz="2200" spc="-1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if</a:t>
            </a:r>
            <a:r>
              <a:rPr sz="2200" spc="-12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applicable.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719" y="2093023"/>
            <a:ext cx="11607343" cy="286191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15</a:t>
            </a:fld>
            <a:endParaRPr spc="-25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2155" cy="6858000"/>
            <a:chOff x="0" y="0"/>
            <a:chExt cx="121621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1837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5112" y="1124714"/>
              <a:ext cx="1371600" cy="18415"/>
            </a:xfrm>
            <a:custGeom>
              <a:avLst/>
              <a:gdLst/>
              <a:ahLst/>
              <a:cxnLst/>
              <a:rect l="l" t="t" r="r" b="b"/>
              <a:pathLst>
                <a:path w="1371600" h="18415">
                  <a:moveTo>
                    <a:pt x="1371600" y="0"/>
                  </a:moveTo>
                  <a:lnTo>
                    <a:pt x="0" y="0"/>
                  </a:lnTo>
                  <a:lnTo>
                    <a:pt x="0" y="18285"/>
                  </a:lnTo>
                  <a:lnTo>
                    <a:pt x="1371600" y="1828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511" y="6096000"/>
              <a:ext cx="356616" cy="457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74225" y="482090"/>
            <a:ext cx="5713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CANDIDATE</a:t>
            </a:r>
            <a:r>
              <a:rPr spc="-185"/>
              <a:t> </a:t>
            </a:r>
            <a:r>
              <a:t>MATERIALS</a:t>
            </a:r>
            <a:r>
              <a:rPr spc="-150"/>
              <a:t> </a:t>
            </a:r>
            <a:r>
              <a:rPr spc="-1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16</a:t>
            </a:fld>
            <a:endParaRPr spc="-25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4770" y="1061581"/>
            <a:ext cx="9950450" cy="484632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10"/>
              </a:spcBef>
            </a:pPr>
            <a:r>
              <a:rPr sz="2400" b="1">
                <a:latin typeface="Arial"/>
                <a:cs typeface="Arial"/>
              </a:rPr>
              <a:t>Electronic</a:t>
            </a:r>
            <a:r>
              <a:rPr sz="2400" b="1" spc="-114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Supplemental</a:t>
            </a:r>
            <a:r>
              <a:rPr sz="2400" b="1" spc="-13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Materials</a:t>
            </a:r>
            <a:r>
              <a:rPr sz="2400" b="1" spc="-110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(pdf</a:t>
            </a:r>
            <a:r>
              <a:rPr sz="2400" b="1" spc="-105">
                <a:latin typeface="Arial"/>
                <a:cs typeface="Arial"/>
              </a:rPr>
              <a:t> </a:t>
            </a:r>
            <a:r>
              <a:rPr sz="2400" b="1" spc="-25">
                <a:latin typeface="Arial"/>
                <a:cs typeface="Arial"/>
              </a:rPr>
              <a:t>#2)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115"/>
              </a:spcBef>
            </a:pPr>
            <a:r>
              <a:rPr sz="2200" spc="-10">
                <a:latin typeface="Arial"/>
                <a:cs typeface="Arial"/>
              </a:rPr>
              <a:t>Required:</a:t>
            </a:r>
            <a:endParaRPr sz="2200">
              <a:latin typeface="Arial"/>
              <a:cs typeface="Arial"/>
            </a:endParaRPr>
          </a:p>
          <a:p>
            <a:pPr marL="428625" marR="5080" indent="-231140" algn="just">
              <a:lnSpc>
                <a:spcPct val="102200"/>
              </a:lnSpc>
              <a:spcBef>
                <a:spcPts val="305"/>
              </a:spcBef>
              <a:buClr>
                <a:srgbClr val="00C0F3"/>
              </a:buClr>
              <a:buChar char="–"/>
              <a:tabLst>
                <a:tab pos="428625" algn="l"/>
              </a:tabLst>
            </a:pPr>
            <a:r>
              <a:rPr sz="1800">
                <a:latin typeface="Arial"/>
                <a:cs typeface="Arial"/>
              </a:rPr>
              <a:t>All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annual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or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periodic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evaluations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by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Department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Personnel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Committee,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department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chair,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dean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(include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formal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annual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evaluations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classroom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observations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teaching;</a:t>
            </a:r>
            <a:r>
              <a:rPr sz="1800" spc="-10">
                <a:latin typeface="Arial"/>
                <a:cs typeface="Arial"/>
              </a:rPr>
              <a:t> exclude </a:t>
            </a:r>
            <a:r>
              <a:rPr sz="1800">
                <a:latin typeface="Arial"/>
                <a:cs typeface="Arial"/>
              </a:rPr>
              <a:t>reappointment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letters)</a:t>
            </a:r>
            <a:endParaRPr sz="1800">
              <a:latin typeface="Arial"/>
              <a:cs typeface="Arial"/>
            </a:endParaRPr>
          </a:p>
          <a:p>
            <a:pPr marL="428625" marR="104139" indent="-231140">
              <a:lnSpc>
                <a:spcPct val="98300"/>
              </a:lnSpc>
              <a:spcBef>
                <a:spcPts val="875"/>
              </a:spcBef>
              <a:buClr>
                <a:srgbClr val="00C0F3"/>
              </a:buClr>
              <a:buChar char="–"/>
              <a:tabLst>
                <a:tab pos="428625" algn="l"/>
              </a:tabLst>
            </a:pPr>
            <a:r>
              <a:rPr sz="1800">
                <a:latin typeface="Arial"/>
                <a:cs typeface="Arial"/>
              </a:rPr>
              <a:t>Student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evaluations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from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period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under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review—</a:t>
            </a:r>
            <a:r>
              <a:rPr sz="1800">
                <a:latin typeface="Arial"/>
                <a:cs typeface="Arial"/>
              </a:rPr>
              <a:t>including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scanned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copies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all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pages/ </a:t>
            </a:r>
            <a:r>
              <a:rPr sz="1800">
                <a:latin typeface="Arial"/>
                <a:cs typeface="Arial"/>
              </a:rPr>
              <a:t>sides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all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completed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evaluation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forms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(including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numerical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ratings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all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written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comments) </a:t>
            </a:r>
            <a:r>
              <a:rPr sz="1800">
                <a:latin typeface="Arial"/>
                <a:cs typeface="Arial"/>
              </a:rPr>
              <a:t>NOTE: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Per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agreement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with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MSP,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faculty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are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not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required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share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evaluation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results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from </a:t>
            </a:r>
            <a:r>
              <a:rPr sz="1800">
                <a:latin typeface="Arial"/>
                <a:cs typeface="Arial"/>
              </a:rPr>
              <a:t>Spring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2020,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Fall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2020,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Spring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2021;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candidates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may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include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evaluations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from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these </a:t>
            </a:r>
            <a:r>
              <a:rPr sz="1800">
                <a:latin typeface="Arial"/>
                <a:cs typeface="Arial"/>
              </a:rPr>
              <a:t>semesters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if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they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wish.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  <a:spcBef>
                <a:spcPts val="1330"/>
              </a:spcBef>
            </a:pPr>
            <a:r>
              <a:rPr sz="2200" spc="-10">
                <a:latin typeface="Arial"/>
                <a:cs typeface="Arial"/>
              </a:rPr>
              <a:t>Optional:</a:t>
            </a:r>
            <a:endParaRPr sz="2200">
              <a:latin typeface="Arial"/>
              <a:cs typeface="Arial"/>
            </a:endParaRPr>
          </a:p>
          <a:p>
            <a:pPr marL="407034" indent="-231140">
              <a:lnSpc>
                <a:spcPts val="2145"/>
              </a:lnSpc>
              <a:buClr>
                <a:srgbClr val="00C0F3"/>
              </a:buClr>
              <a:buChar char="–"/>
              <a:tabLst>
                <a:tab pos="407034" algn="l"/>
              </a:tabLst>
            </a:pPr>
            <a:r>
              <a:rPr sz="1800">
                <a:latin typeface="Arial"/>
                <a:cs typeface="Arial"/>
              </a:rPr>
              <a:t>Several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samples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candidate’s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most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notable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scholarly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works</a:t>
            </a:r>
            <a:endParaRPr sz="1800">
              <a:latin typeface="Arial"/>
              <a:cs typeface="Arial"/>
            </a:endParaRPr>
          </a:p>
          <a:p>
            <a:pPr marL="407034" indent="-231140">
              <a:lnSpc>
                <a:spcPct val="100000"/>
              </a:lnSpc>
              <a:spcBef>
                <a:spcPts val="740"/>
              </a:spcBef>
              <a:buClr>
                <a:srgbClr val="00C0F3"/>
              </a:buClr>
              <a:buChar char="–"/>
              <a:tabLst>
                <a:tab pos="407034" algn="l"/>
              </a:tabLst>
            </a:pPr>
            <a:r>
              <a:rPr sz="1800" spc="-25">
                <a:latin typeface="Arial"/>
                <a:cs typeface="Arial"/>
              </a:rPr>
              <a:t>COVID-</a:t>
            </a:r>
            <a:r>
              <a:rPr sz="1800">
                <a:latin typeface="Arial"/>
                <a:cs typeface="Arial"/>
              </a:rPr>
              <a:t>19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personal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impact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statement</a:t>
            </a:r>
            <a:endParaRPr sz="1800">
              <a:latin typeface="Arial"/>
              <a:cs typeface="Arial"/>
            </a:endParaRPr>
          </a:p>
          <a:p>
            <a:pPr marL="407034" indent="-231140">
              <a:lnSpc>
                <a:spcPct val="100000"/>
              </a:lnSpc>
              <a:spcBef>
                <a:spcPts val="530"/>
              </a:spcBef>
              <a:buClr>
                <a:srgbClr val="00C0F3"/>
              </a:buClr>
              <a:buChar char="–"/>
              <a:tabLst>
                <a:tab pos="407034" algn="l"/>
              </a:tabLst>
            </a:pPr>
            <a:r>
              <a:rPr sz="1800">
                <a:latin typeface="Arial"/>
                <a:cs typeface="Arial"/>
              </a:rPr>
              <a:t>Other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significant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evidence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254"/>
            <a:ext cx="12162155" cy="6837045"/>
            <a:chOff x="0" y="8254"/>
            <a:chExt cx="12162155" cy="683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54"/>
              <a:ext cx="12161837" cy="68370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8578" y="1366013"/>
              <a:ext cx="1371600" cy="18415"/>
            </a:xfrm>
            <a:custGeom>
              <a:avLst/>
              <a:gdLst/>
              <a:ahLst/>
              <a:cxnLst/>
              <a:rect l="l" t="t" r="r" b="b"/>
              <a:pathLst>
                <a:path w="1371600" h="18415">
                  <a:moveTo>
                    <a:pt x="1371600" y="0"/>
                  </a:moveTo>
                  <a:lnTo>
                    <a:pt x="0" y="0"/>
                  </a:lnTo>
                  <a:lnTo>
                    <a:pt x="0" y="18285"/>
                  </a:lnTo>
                  <a:lnTo>
                    <a:pt x="1371600" y="1828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511" y="6095997"/>
              <a:ext cx="356616" cy="457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927" rIns="0" bIns="0" rtlCol="0">
            <a:spAutoFit/>
          </a:bodyPr>
          <a:lstStyle/>
          <a:p>
            <a:pPr marL="1794510" marR="5080" indent="-603250">
              <a:lnSpc>
                <a:spcPts val="3290"/>
              </a:lnSpc>
              <a:spcBef>
                <a:spcPts val="265"/>
              </a:spcBef>
            </a:pPr>
            <a:r>
              <a:t>PANEL:</a:t>
            </a:r>
            <a:r>
              <a:rPr spc="-100"/>
              <a:t> </a:t>
            </a:r>
            <a:r>
              <a:t>RECENT</a:t>
            </a:r>
            <a:r>
              <a:rPr spc="-105"/>
              <a:t> </a:t>
            </a:r>
            <a:r>
              <a:t>PERSPECTIVES</a:t>
            </a:r>
            <a:r>
              <a:rPr spc="-114"/>
              <a:t> </a:t>
            </a:r>
            <a:r>
              <a:t>ON</a:t>
            </a:r>
            <a:r>
              <a:rPr spc="-95"/>
              <a:t> </a:t>
            </a:r>
            <a:r>
              <a:rPr spc="-25"/>
              <a:t>THE </a:t>
            </a:r>
            <a:r>
              <a:t>PROMOTION</a:t>
            </a:r>
            <a:r>
              <a:rPr spc="-100"/>
              <a:t> </a:t>
            </a:r>
            <a:r>
              <a:t>&amp;</a:t>
            </a:r>
            <a:r>
              <a:rPr spc="-80"/>
              <a:t> </a:t>
            </a:r>
            <a:r>
              <a:t>TENURE</a:t>
            </a:r>
            <a:r>
              <a:rPr spc="-105"/>
              <a:t> </a:t>
            </a:r>
            <a:r>
              <a:rPr spc="-10"/>
              <a:t>PROCESS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17</a:t>
            </a:fld>
            <a:endParaRPr spc="-25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8764" y="1788668"/>
            <a:ext cx="7366634" cy="3372076"/>
          </a:xfrm>
          <a:prstGeom prst="rect">
            <a:avLst/>
          </a:prstGeom>
        </p:spPr>
        <p:txBody>
          <a:bodyPr vert="horz" wrap="square" lIns="0" tIns="55244" rIns="0" bIns="0" rtlCol="0" anchor="t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4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</a:tabLst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Karoline Evans, </a:t>
            </a:r>
            <a:r>
              <a:rPr lang="en-US" sz="1800" i="1" dirty="0">
                <a:solidFill>
                  <a:schemeClr val="tx1"/>
                </a:solidFill>
                <a:latin typeface="Arial"/>
                <a:cs typeface="Arial"/>
              </a:rPr>
              <a:t>Management</a:t>
            </a:r>
            <a:endParaRPr sz="18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902335">
              <a:lnSpc>
                <a:spcPct val="100000"/>
              </a:lnSpc>
              <a:spcBef>
                <a:spcPts val="335"/>
              </a:spcBef>
            </a:pPr>
            <a:r>
              <a:rPr sz="1800" spc="-20" dirty="0">
                <a:latin typeface="Arial"/>
                <a:cs typeface="Arial"/>
              </a:rPr>
              <a:t>Recently-</a:t>
            </a:r>
            <a:r>
              <a:rPr sz="1800" dirty="0">
                <a:latin typeface="Arial"/>
                <a:cs typeface="Arial"/>
              </a:rPr>
              <a:t>promoted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Tenured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Professor’s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Perspective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800" dirty="0">
              <a:latin typeface="Arial"/>
              <a:cs typeface="Arial"/>
            </a:endParaRPr>
          </a:p>
          <a:p>
            <a:pPr marL="354965" indent="-342265">
              <a:spcBef>
                <a:spcPts val="5"/>
              </a:spcBef>
              <a:buClr>
                <a:srgbClr val="0070C0"/>
              </a:buClr>
              <a:buFont typeface="Arial"/>
              <a:buChar char="•"/>
              <a:tabLst>
                <a:tab pos="354965" algn="l"/>
              </a:tabLst>
            </a:pPr>
            <a:r>
              <a:rPr lang="en-US" sz="1800" b="1" dirty="0">
                <a:latin typeface="Arial"/>
                <a:cs typeface="Arial"/>
              </a:rPr>
              <a:t>Anna Yaroslavsky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lang="en-US" spc="-45" dirty="0">
                <a:latin typeface="Arial"/>
                <a:cs typeface="Arial"/>
              </a:rPr>
              <a:t> </a:t>
            </a:r>
            <a:r>
              <a:rPr sz="1800" i="1" dirty="0">
                <a:latin typeface="Arial"/>
                <a:cs typeface="Arial"/>
              </a:rPr>
              <a:t>P</a:t>
            </a:r>
            <a:r>
              <a:rPr lang="en-US" sz="1800" i="1" dirty="0">
                <a:latin typeface="Arial"/>
                <a:cs typeface="Arial"/>
              </a:rPr>
              <a:t>hysics &amp; Applied Physics</a:t>
            </a:r>
            <a:endParaRPr sz="1800" dirty="0">
              <a:latin typeface="Arial"/>
              <a:cs typeface="Arial"/>
            </a:endParaRPr>
          </a:p>
          <a:p>
            <a:pPr marL="902335">
              <a:lnSpc>
                <a:spcPct val="100000"/>
              </a:lnSpc>
              <a:spcBef>
                <a:spcPts val="430"/>
              </a:spcBef>
            </a:pPr>
            <a:r>
              <a:rPr sz="1800" spc="-20" dirty="0">
                <a:latin typeface="Arial"/>
                <a:cs typeface="Arial"/>
              </a:rPr>
              <a:t>Recently-</a:t>
            </a:r>
            <a:r>
              <a:rPr sz="1800" dirty="0">
                <a:latin typeface="Arial"/>
                <a:cs typeface="Arial"/>
              </a:rPr>
              <a:t>promoted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Professor’s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Perspective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965" algn="l"/>
              </a:tabLst>
            </a:pPr>
            <a:r>
              <a:rPr lang="en-US" b="1" dirty="0">
                <a:latin typeface="Arial"/>
                <a:cs typeface="Arial"/>
              </a:rPr>
              <a:t>Christopher Hansen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</a:t>
            </a:r>
            <a:r>
              <a:rPr lang="en-US" sz="1800" i="1" spc="-10" dirty="0">
                <a:latin typeface="Arial"/>
                <a:cs typeface="Arial"/>
              </a:rPr>
              <a:t>echanical &amp; Industrial Engineering</a:t>
            </a:r>
            <a:endParaRPr sz="1800" dirty="0">
              <a:latin typeface="Arial"/>
              <a:cs typeface="Arial"/>
            </a:endParaRPr>
          </a:p>
          <a:p>
            <a:pPr marL="902335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latin typeface="Arial"/>
                <a:cs typeface="Arial"/>
              </a:rPr>
              <a:t>Department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Chair’s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Perspective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lang="en-US" sz="1800" b="1" dirty="0">
                <a:latin typeface="Arial"/>
                <a:cs typeface="Arial"/>
              </a:rPr>
              <a:t>helley </a:t>
            </a:r>
            <a:r>
              <a:rPr lang="en-US" sz="1800" b="1" dirty="0" err="1">
                <a:latin typeface="Arial"/>
                <a:cs typeface="Arial"/>
              </a:rPr>
              <a:t>Barish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lang="en-US" sz="1800" i="1" spc="-10" dirty="0">
                <a:latin typeface="Arial"/>
                <a:cs typeface="Arial"/>
              </a:rPr>
              <a:t>English</a:t>
            </a:r>
            <a:endParaRPr sz="1800" dirty="0">
              <a:latin typeface="Arial"/>
              <a:cs typeface="Arial"/>
            </a:endParaRPr>
          </a:p>
          <a:p>
            <a:pPr marL="91757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Arial"/>
                <a:cs typeface="Arial"/>
              </a:rPr>
              <a:t>University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Rank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Tenure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Committee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Member’s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Perspective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684" y="5806947"/>
            <a:ext cx="37147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>
                <a:latin typeface="Arial"/>
                <a:cs typeface="Arial"/>
              </a:rPr>
              <a:t>Thank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you</a:t>
            </a:r>
            <a:r>
              <a:rPr sz="2200" i="1" spc="-5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to</a:t>
            </a:r>
            <a:r>
              <a:rPr sz="2200" i="1" spc="-5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all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our</a:t>
            </a:r>
            <a:r>
              <a:rPr sz="2200" i="1" spc="-45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panelists!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02465" cy="6858000"/>
            <a:chOff x="0" y="0"/>
            <a:chExt cx="121024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02401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98948" y="790605"/>
              <a:ext cx="1399540" cy="19685"/>
            </a:xfrm>
            <a:custGeom>
              <a:avLst/>
              <a:gdLst/>
              <a:ahLst/>
              <a:cxnLst/>
              <a:rect l="l" t="t" r="r" b="b"/>
              <a:pathLst>
                <a:path w="1399540" h="19684">
                  <a:moveTo>
                    <a:pt x="1399311" y="0"/>
                  </a:moveTo>
                  <a:lnTo>
                    <a:pt x="0" y="0"/>
                  </a:lnTo>
                  <a:lnTo>
                    <a:pt x="0" y="19362"/>
                  </a:lnTo>
                  <a:lnTo>
                    <a:pt x="1399311" y="19362"/>
                  </a:lnTo>
                  <a:lnTo>
                    <a:pt x="139931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59387" y="6053853"/>
              <a:ext cx="363815" cy="4840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3825" y="204722"/>
            <a:ext cx="696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PROMOTION</a:t>
            </a:r>
            <a:r>
              <a:rPr spc="-145"/>
              <a:t> </a:t>
            </a:r>
            <a:r>
              <a:t>AND</a:t>
            </a:r>
            <a:r>
              <a:rPr spc="-120"/>
              <a:t> </a:t>
            </a:r>
            <a:r>
              <a:t>TENURE</a:t>
            </a:r>
            <a:r>
              <a:rPr spc="-140"/>
              <a:t> </a:t>
            </a:r>
            <a:r>
              <a:rPr spc="-10"/>
              <a:t>RESOURCES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18</a:t>
            </a:fld>
            <a:endParaRPr spc="-25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/>
              <a:t>Learning</a:t>
            </a:r>
            <a:r>
              <a:rPr spc="-30"/>
              <a:t> </a:t>
            </a:r>
            <a:r>
              <a:t>with</a:t>
            </a:r>
            <a:r>
              <a:rPr spc="-15"/>
              <a:t> </a:t>
            </a:r>
            <a:r>
              <a:rPr spc="-10"/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6308" y="962659"/>
            <a:ext cx="8787765" cy="468692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>
                <a:latin typeface="Arial"/>
                <a:cs typeface="Arial"/>
              </a:rPr>
              <a:t>Where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go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help:</a:t>
            </a:r>
            <a:endParaRPr sz="1800">
              <a:latin typeface="Arial"/>
              <a:cs typeface="Arial"/>
            </a:endParaRPr>
          </a:p>
          <a:p>
            <a:pPr marL="577215" indent="-285115">
              <a:lnSpc>
                <a:spcPct val="100000"/>
              </a:lnSpc>
              <a:spcBef>
                <a:spcPts val="530"/>
              </a:spcBef>
              <a:buClr>
                <a:srgbClr val="00C0F3"/>
              </a:buClr>
              <a:buFont typeface="Arial Unicode MS"/>
              <a:buChar char="►"/>
              <a:tabLst>
                <a:tab pos="577215" algn="l"/>
              </a:tabLst>
            </a:pP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www.uml.edu/PandT</a:t>
            </a:r>
            <a:endParaRPr sz="1800">
              <a:latin typeface="Arial"/>
              <a:cs typeface="Arial"/>
            </a:endParaRPr>
          </a:p>
          <a:p>
            <a:pPr marL="1033144" lvl="1" indent="-285115">
              <a:lnSpc>
                <a:spcPct val="100000"/>
              </a:lnSpc>
              <a:spcBef>
                <a:spcPts val="650"/>
              </a:spcBef>
              <a:buClr>
                <a:srgbClr val="00C0F3"/>
              </a:buClr>
              <a:buChar char="•"/>
              <a:tabLst>
                <a:tab pos="1033144" algn="l"/>
              </a:tabLst>
            </a:pPr>
            <a:r>
              <a:rPr sz="1800" spc="-10">
                <a:latin typeface="Arial"/>
                <a:cs typeface="Arial"/>
              </a:rPr>
              <a:t>Provost’s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guidelines,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 spc="-45">
                <a:latin typeface="Arial"/>
                <a:cs typeface="Arial"/>
              </a:rPr>
              <a:t>calendar,</a:t>
            </a:r>
            <a:r>
              <a:rPr sz="1800" spc="-1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user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guides,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useful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links</a:t>
            </a:r>
            <a:endParaRPr sz="1800">
              <a:latin typeface="Arial"/>
              <a:cs typeface="Arial"/>
            </a:endParaRPr>
          </a:p>
          <a:p>
            <a:pPr marL="577215" indent="-285115">
              <a:lnSpc>
                <a:spcPct val="100000"/>
              </a:lnSpc>
              <a:spcBef>
                <a:spcPts val="1939"/>
              </a:spcBef>
              <a:buClr>
                <a:srgbClr val="00C0F3"/>
              </a:buClr>
              <a:buFont typeface="Arial Unicode MS"/>
              <a:buChar char="►"/>
              <a:tabLst>
                <a:tab pos="577215" algn="l"/>
              </a:tabLst>
            </a:pPr>
            <a:r>
              <a:rPr sz="1800">
                <a:latin typeface="Arial"/>
                <a:cs typeface="Arial"/>
              </a:rPr>
              <a:t>Department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Chair</a:t>
            </a:r>
            <a:r>
              <a:rPr sz="1800" spc="-9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Colleagues</a:t>
            </a:r>
            <a:endParaRPr sz="1800">
              <a:latin typeface="Arial"/>
              <a:cs typeface="Arial"/>
            </a:endParaRPr>
          </a:p>
          <a:p>
            <a:pPr marL="577850" marR="5080" indent="-285750">
              <a:lnSpc>
                <a:spcPct val="101099"/>
              </a:lnSpc>
              <a:spcBef>
                <a:spcPts val="1920"/>
              </a:spcBef>
              <a:buClr>
                <a:srgbClr val="00C0F3"/>
              </a:buClr>
              <a:buFont typeface="Arial Unicode MS"/>
              <a:buChar char="►"/>
              <a:tabLst>
                <a:tab pos="577850" algn="l"/>
              </a:tabLst>
            </a:pPr>
            <a:r>
              <a:rPr sz="1800" spc="-10">
                <a:latin typeface="Arial"/>
                <a:cs typeface="Arial"/>
              </a:rPr>
              <a:t>Workshop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Preparing</a:t>
            </a:r>
            <a:r>
              <a:rPr sz="1800" spc="-9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Submitting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Electronic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Promotion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Materials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May</a:t>
            </a:r>
            <a:r>
              <a:rPr sz="1800" spc="-7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1</a:t>
            </a:r>
            <a:r>
              <a:rPr lang="en-US" sz="1800" spc="-25">
                <a:latin typeface="Arial"/>
                <a:cs typeface="Arial"/>
              </a:rPr>
              <a:t>3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from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9:30am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–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11am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C0F3"/>
              </a:buClr>
              <a:buFont typeface="Arial Unicode MS"/>
              <a:buChar char="►"/>
            </a:pPr>
            <a:endParaRPr sz="1800">
              <a:latin typeface="Arial"/>
              <a:cs typeface="Arial"/>
            </a:endParaRPr>
          </a:p>
          <a:p>
            <a:pPr marL="577215" indent="-285115">
              <a:lnSpc>
                <a:spcPct val="100000"/>
              </a:lnSpc>
              <a:buClr>
                <a:srgbClr val="00C0F3"/>
              </a:buClr>
              <a:buFont typeface="Arial Unicode MS"/>
              <a:buChar char="►"/>
              <a:tabLst>
                <a:tab pos="577215" algn="l"/>
              </a:tabLst>
            </a:pPr>
            <a:r>
              <a:rPr sz="1800" spc="-10">
                <a:latin typeface="Arial"/>
                <a:cs typeface="Arial"/>
              </a:rPr>
              <a:t>P&amp;T</a:t>
            </a:r>
            <a:r>
              <a:rPr sz="1800" spc="-125">
                <a:latin typeface="Arial"/>
                <a:cs typeface="Arial"/>
              </a:rPr>
              <a:t> </a:t>
            </a:r>
            <a:r>
              <a:rPr sz="1800" spc="-50">
                <a:latin typeface="Arial"/>
                <a:cs typeface="Arial"/>
              </a:rPr>
              <a:t>Team</a:t>
            </a:r>
            <a:r>
              <a:rPr sz="1800" spc="-9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help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sessions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–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individual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or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small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group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–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 i="1">
                <a:solidFill>
                  <a:srgbClr val="00B0F0"/>
                </a:solidFill>
                <a:latin typeface="Arial"/>
                <a:cs typeface="Arial"/>
              </a:rPr>
              <a:t>Schedule</a:t>
            </a:r>
            <a:r>
              <a:rPr sz="1800" i="1" spc="-6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i="1" spc="-10">
                <a:solidFill>
                  <a:srgbClr val="00B0F0"/>
                </a:solidFill>
                <a:latin typeface="Arial"/>
                <a:cs typeface="Arial"/>
              </a:rPr>
              <a:t>early!!</a:t>
            </a:r>
            <a:endParaRPr sz="1800">
              <a:latin typeface="Arial"/>
              <a:cs typeface="Arial"/>
            </a:endParaRPr>
          </a:p>
          <a:p>
            <a:pPr marL="1033780" lvl="1" indent="-284480">
              <a:lnSpc>
                <a:spcPct val="100000"/>
              </a:lnSpc>
              <a:spcBef>
                <a:spcPts val="530"/>
              </a:spcBef>
              <a:buClr>
                <a:srgbClr val="00C0F3"/>
              </a:buClr>
              <a:buChar char="•"/>
              <a:tabLst>
                <a:tab pos="1033780" algn="l"/>
              </a:tabLst>
            </a:pPr>
            <a:r>
              <a:rPr sz="1800" spc="-45">
                <a:latin typeface="Arial"/>
                <a:cs typeface="Arial"/>
              </a:rPr>
              <a:t>Paula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Haines</a:t>
            </a:r>
            <a:endParaRPr sz="1800">
              <a:latin typeface="Arial"/>
              <a:cs typeface="Arial"/>
            </a:endParaRPr>
          </a:p>
          <a:p>
            <a:pPr marL="1033780" lvl="1" indent="-284480">
              <a:lnSpc>
                <a:spcPct val="100000"/>
              </a:lnSpc>
              <a:spcBef>
                <a:spcPts val="550"/>
              </a:spcBef>
              <a:buClr>
                <a:srgbClr val="00C0F3"/>
              </a:buClr>
              <a:buChar char="•"/>
              <a:tabLst>
                <a:tab pos="1033780" algn="l"/>
              </a:tabLst>
            </a:pPr>
            <a:r>
              <a:rPr sz="1800">
                <a:latin typeface="Arial"/>
                <a:cs typeface="Arial"/>
              </a:rPr>
              <a:t>Donna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Mellen</a:t>
            </a:r>
            <a:endParaRPr sz="1800">
              <a:latin typeface="Arial"/>
              <a:cs typeface="Arial"/>
            </a:endParaRPr>
          </a:p>
          <a:p>
            <a:pPr marL="1033780" lvl="1" indent="-284480">
              <a:lnSpc>
                <a:spcPct val="100000"/>
              </a:lnSpc>
              <a:spcBef>
                <a:spcPts val="720"/>
              </a:spcBef>
              <a:buClr>
                <a:srgbClr val="00C0F3"/>
              </a:buClr>
              <a:buChar char="•"/>
              <a:tabLst>
                <a:tab pos="1033780" algn="l"/>
              </a:tabLst>
            </a:pPr>
            <a:r>
              <a:rPr sz="1800">
                <a:latin typeface="Arial"/>
                <a:cs typeface="Arial"/>
              </a:rPr>
              <a:t>Shaima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Ragab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85"/>
              </a:spcBef>
              <a:buClr>
                <a:srgbClr val="00C0F3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491615" lvl="2" indent="-285115">
              <a:lnSpc>
                <a:spcPct val="100000"/>
              </a:lnSpc>
              <a:buClr>
                <a:srgbClr val="00C0F3"/>
              </a:buClr>
              <a:buFont typeface="Arial Unicode MS"/>
              <a:buChar char="►"/>
              <a:tabLst>
                <a:tab pos="1491615" algn="l"/>
              </a:tabLst>
            </a:pPr>
            <a:r>
              <a:rPr sz="1800">
                <a:latin typeface="Arial"/>
                <a:cs typeface="Arial"/>
              </a:rPr>
              <a:t>Email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"hotline":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PandT@uml.edu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66600" cy="6858000"/>
            <a:chOff x="1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0"/>
              <a:ext cx="121665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6594" y="842157"/>
              <a:ext cx="1376680" cy="19050"/>
            </a:xfrm>
            <a:custGeom>
              <a:avLst/>
              <a:gdLst/>
              <a:ahLst/>
              <a:cxnLst/>
              <a:rect l="l" t="t" r="r" b="b"/>
              <a:pathLst>
                <a:path w="1376679" h="19050">
                  <a:moveTo>
                    <a:pt x="1376413" y="0"/>
                  </a:moveTo>
                  <a:lnTo>
                    <a:pt x="0" y="0"/>
                  </a:lnTo>
                  <a:lnTo>
                    <a:pt x="0" y="18725"/>
                  </a:lnTo>
                  <a:lnTo>
                    <a:pt x="1376413" y="18725"/>
                  </a:lnTo>
                  <a:lnTo>
                    <a:pt x="137641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9761" y="6077695"/>
              <a:ext cx="357860" cy="4681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11" rIns="0" bIns="0" rtlCol="0">
            <a:spAutoFit/>
          </a:bodyPr>
          <a:lstStyle/>
          <a:p>
            <a:pPr marL="1858645">
              <a:lnSpc>
                <a:spcPct val="100000"/>
              </a:lnSpc>
              <a:spcBef>
                <a:spcPts val="100"/>
              </a:spcBef>
            </a:pPr>
            <a:r>
              <a:t>A</a:t>
            </a:r>
            <a:r>
              <a:rPr spc="-45"/>
              <a:t> </a:t>
            </a:r>
            <a:r>
              <a:t>QUICK</a:t>
            </a:r>
            <a:r>
              <a:rPr spc="-25"/>
              <a:t> </a:t>
            </a:r>
            <a:r>
              <a:t>POLL</a:t>
            </a:r>
            <a:r>
              <a:rPr spc="-40"/>
              <a:t> </a:t>
            </a:r>
            <a:r>
              <a:t>–</a:t>
            </a:r>
            <a:r>
              <a:rPr spc="-25"/>
              <a:t> </a:t>
            </a:r>
            <a:r>
              <a:t>SHOW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HANDS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2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814" y="1567179"/>
            <a:ext cx="9507855" cy="336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311150">
              <a:lnSpc>
                <a:spcPts val="2615"/>
              </a:lnSpc>
              <a:spcBef>
                <a:spcPts val="100"/>
              </a:spcBef>
              <a:buAutoNum type="arabicPeriod"/>
              <a:tabLst>
                <a:tab pos="323850" algn="l"/>
              </a:tabLst>
            </a:pP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What</a:t>
            </a:r>
            <a:r>
              <a:rPr sz="2200" b="1" spc="-3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brings</a:t>
            </a:r>
            <a:r>
              <a:rPr sz="2200" b="1" spc="-4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you</a:t>
            </a:r>
            <a:r>
              <a:rPr sz="2200" b="1" spc="-3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here</a:t>
            </a:r>
            <a:r>
              <a:rPr sz="2200" b="1" spc="-4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B0F0"/>
                </a:solidFill>
                <a:latin typeface="Arial"/>
                <a:cs typeface="Arial"/>
              </a:rPr>
              <a:t>today?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590"/>
              </a:lnSpc>
              <a:buFont typeface="Courier New"/>
              <a:buChar char="o"/>
              <a:tabLst>
                <a:tab pos="935990" algn="l"/>
              </a:tabLst>
            </a:pPr>
            <a:r>
              <a:rPr sz="2200">
                <a:latin typeface="Arial"/>
                <a:cs typeface="Arial"/>
              </a:rPr>
              <a:t>I'm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planning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apply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for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promotion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and/or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tenure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202</a:t>
            </a:r>
            <a:r>
              <a:rPr lang="en-US" sz="2200" spc="-20">
                <a:latin typeface="Arial"/>
                <a:cs typeface="Arial"/>
              </a:rPr>
              <a:t>4</a:t>
            </a:r>
            <a:r>
              <a:rPr sz="2200" spc="-20">
                <a:latin typeface="Arial"/>
                <a:cs typeface="Arial"/>
              </a:rPr>
              <a:t>-</a:t>
            </a:r>
            <a:r>
              <a:rPr sz="2200" spc="-25">
                <a:latin typeface="Arial"/>
                <a:cs typeface="Arial"/>
              </a:rPr>
              <a:t>2</a:t>
            </a:r>
            <a:r>
              <a:rPr lang="en-US" sz="2200" spc="-25"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605"/>
              </a:lnSpc>
              <a:buFont typeface="Courier New"/>
              <a:buChar char="o"/>
              <a:tabLst>
                <a:tab pos="935990" algn="l"/>
              </a:tabLst>
            </a:pPr>
            <a:r>
              <a:rPr sz="2200">
                <a:latin typeface="Arial"/>
                <a:cs typeface="Arial"/>
              </a:rPr>
              <a:t>I’m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considering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applying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202</a:t>
            </a:r>
            <a:r>
              <a:rPr lang="en-US" sz="2200" spc="-20">
                <a:latin typeface="Arial"/>
                <a:cs typeface="Arial"/>
              </a:rPr>
              <a:t>4</a:t>
            </a:r>
            <a:r>
              <a:rPr sz="2200" spc="-20">
                <a:latin typeface="Arial"/>
                <a:cs typeface="Arial"/>
              </a:rPr>
              <a:t>-</a:t>
            </a:r>
            <a:r>
              <a:rPr sz="2200">
                <a:latin typeface="Arial"/>
                <a:cs typeface="Arial"/>
              </a:rPr>
              <a:t>2</a:t>
            </a:r>
            <a:r>
              <a:rPr lang="en-US" sz="2200">
                <a:latin typeface="Arial"/>
                <a:cs typeface="Arial"/>
              </a:rPr>
              <a:t>5</a:t>
            </a:r>
            <a:r>
              <a:rPr sz="2200">
                <a:latin typeface="Arial"/>
                <a:cs typeface="Arial"/>
              </a:rPr>
              <a:t>,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but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I’m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undecided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605"/>
              </a:lnSpc>
              <a:buFont typeface="Courier New"/>
              <a:buChar char="o"/>
              <a:tabLst>
                <a:tab pos="935990" algn="l"/>
              </a:tabLst>
            </a:pPr>
            <a:r>
              <a:rPr sz="2200">
                <a:latin typeface="Arial"/>
                <a:cs typeface="Arial"/>
              </a:rPr>
              <a:t>I'm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not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ready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apply,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but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want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learn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about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615"/>
              </a:lnSpc>
              <a:buFont typeface="Courier New"/>
              <a:buChar char="o"/>
              <a:tabLst>
                <a:tab pos="935990" algn="l"/>
              </a:tabLst>
            </a:pPr>
            <a:r>
              <a:rPr sz="2200">
                <a:latin typeface="Arial"/>
                <a:cs typeface="Arial"/>
              </a:rPr>
              <a:t>I'm</a:t>
            </a:r>
            <a:r>
              <a:rPr sz="2200" spc="-2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chair</a:t>
            </a:r>
            <a:r>
              <a:rPr sz="2200" spc="-2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or</a:t>
            </a:r>
            <a:r>
              <a:rPr sz="2200" spc="-2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dean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here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support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candidate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29"/>
              </a:spcBef>
              <a:buFont typeface="Courier New"/>
              <a:buChar char="o"/>
            </a:pPr>
            <a:endParaRPr sz="2200">
              <a:latin typeface="Arial"/>
              <a:cs typeface="Arial"/>
            </a:endParaRPr>
          </a:p>
          <a:p>
            <a:pPr marL="323850" indent="-311150">
              <a:lnSpc>
                <a:spcPct val="100000"/>
              </a:lnSpc>
              <a:buAutoNum type="arabicPeriod"/>
              <a:tabLst>
                <a:tab pos="323850" algn="l"/>
              </a:tabLst>
            </a:pP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If</a:t>
            </a:r>
            <a:r>
              <a:rPr sz="2200" b="1" spc="-2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you</a:t>
            </a:r>
            <a:r>
              <a:rPr sz="2200" b="1" spc="-1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are</a:t>
            </a:r>
            <a:r>
              <a:rPr sz="2200" b="1" spc="-1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B0F0"/>
                </a:solidFill>
                <a:latin typeface="Arial"/>
                <a:cs typeface="Arial"/>
              </a:rPr>
              <a:t>planning/considering</a:t>
            </a:r>
            <a:r>
              <a:rPr sz="2200" b="1" spc="-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an</a:t>
            </a:r>
            <a:r>
              <a:rPr sz="2200" b="1" spc="-1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application</a:t>
            </a:r>
            <a:r>
              <a:rPr sz="2200" b="1" spc="-1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in</a:t>
            </a:r>
            <a:r>
              <a:rPr sz="2200" b="1" spc="-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30">
                <a:solidFill>
                  <a:srgbClr val="00B0F0"/>
                </a:solidFill>
                <a:latin typeface="Arial"/>
                <a:cs typeface="Arial"/>
              </a:rPr>
              <a:t>202</a:t>
            </a:r>
            <a:r>
              <a:rPr lang="en-US" sz="2200" b="1" spc="-30">
                <a:solidFill>
                  <a:srgbClr val="00B0F0"/>
                </a:solidFill>
                <a:latin typeface="Arial"/>
                <a:cs typeface="Arial"/>
              </a:rPr>
              <a:t>4</a:t>
            </a:r>
            <a:r>
              <a:rPr sz="2200" b="1" spc="-30">
                <a:solidFill>
                  <a:srgbClr val="00B0F0"/>
                </a:solidFill>
                <a:latin typeface="Arial"/>
                <a:cs typeface="Arial"/>
              </a:rPr>
              <a:t>-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2</a:t>
            </a:r>
            <a:r>
              <a:rPr lang="en-US" sz="2200" b="1">
                <a:solidFill>
                  <a:srgbClr val="00B0F0"/>
                </a:solidFill>
                <a:latin typeface="Arial"/>
                <a:cs typeface="Arial"/>
              </a:rPr>
              <a:t>5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,</a:t>
            </a:r>
            <a:r>
              <a:rPr sz="2200" b="1" spc="-1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B0F0"/>
                </a:solidFill>
                <a:latin typeface="Arial"/>
                <a:cs typeface="Arial"/>
              </a:rPr>
              <a:t>what</a:t>
            </a:r>
            <a:r>
              <a:rPr sz="2200" b="1" spc="-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B0F0"/>
                </a:solidFill>
                <a:latin typeface="Arial"/>
                <a:cs typeface="Arial"/>
              </a:rPr>
              <a:t>type?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615"/>
              </a:lnSpc>
              <a:spcBef>
                <a:spcPts val="70"/>
              </a:spcBef>
              <a:buFont typeface="Courier New"/>
              <a:buChar char="o"/>
              <a:tabLst>
                <a:tab pos="935990" algn="l"/>
              </a:tabLst>
            </a:pPr>
            <a:r>
              <a:rPr sz="2200">
                <a:latin typeface="Arial"/>
                <a:cs typeface="Arial"/>
              </a:rPr>
              <a:t>Promotion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from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assistant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associate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professor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with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tenure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590"/>
              </a:lnSpc>
              <a:buFont typeface="Courier New"/>
              <a:buChar char="o"/>
              <a:tabLst>
                <a:tab pos="935990" algn="l"/>
              </a:tabLst>
            </a:pPr>
            <a:r>
              <a:rPr sz="2200" spc="-20">
                <a:latin typeface="Arial"/>
                <a:cs typeface="Arial"/>
              </a:rPr>
              <a:t>Tenure</a:t>
            </a:r>
            <a:r>
              <a:rPr sz="2200" spc="-10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only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at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current</a:t>
            </a:r>
            <a:r>
              <a:rPr sz="2200" spc="-75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rank</a:t>
            </a:r>
            <a:endParaRPr sz="2200">
              <a:latin typeface="Arial"/>
              <a:cs typeface="Arial"/>
            </a:endParaRPr>
          </a:p>
          <a:p>
            <a:pPr marL="935990" lvl="1" indent="-318135">
              <a:lnSpc>
                <a:spcPts val="2615"/>
              </a:lnSpc>
              <a:buFont typeface="Courier New"/>
              <a:buChar char="o"/>
              <a:tabLst>
                <a:tab pos="935990" algn="l"/>
              </a:tabLst>
            </a:pPr>
            <a:r>
              <a:rPr sz="2200">
                <a:latin typeface="Arial"/>
                <a:cs typeface="Arial"/>
              </a:rPr>
              <a:t>Promotion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full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professor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32945" cy="6841490"/>
            <a:chOff x="0" y="0"/>
            <a:chExt cx="12132945" cy="6841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32475" cy="68409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09360" y="809943"/>
              <a:ext cx="1376680" cy="18415"/>
            </a:xfrm>
            <a:custGeom>
              <a:avLst/>
              <a:gdLst/>
              <a:ahLst/>
              <a:cxnLst/>
              <a:rect l="l" t="t" r="r" b="b"/>
              <a:pathLst>
                <a:path w="1376679" h="18415">
                  <a:moveTo>
                    <a:pt x="1376438" y="0"/>
                  </a:moveTo>
                  <a:lnTo>
                    <a:pt x="0" y="0"/>
                  </a:lnTo>
                  <a:lnTo>
                    <a:pt x="0" y="18388"/>
                  </a:lnTo>
                  <a:lnTo>
                    <a:pt x="1376438" y="18388"/>
                  </a:lnTo>
                  <a:lnTo>
                    <a:pt x="1376438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0101" y="6076386"/>
              <a:ext cx="357873" cy="4597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11" rIns="0" bIns="0" rtlCol="0">
            <a:spAutoFit/>
          </a:bodyPr>
          <a:lstStyle/>
          <a:p>
            <a:pPr marL="3113405">
              <a:lnSpc>
                <a:spcPct val="100000"/>
              </a:lnSpc>
              <a:spcBef>
                <a:spcPts val="100"/>
              </a:spcBef>
            </a:pPr>
            <a:r>
              <a:t>WORKSHOP</a:t>
            </a:r>
            <a:r>
              <a:rPr spc="-125"/>
              <a:t> </a:t>
            </a:r>
            <a:r>
              <a:rPr spc="-10"/>
              <a:t>GOALS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3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34360" y="1780539"/>
            <a:ext cx="7756525" cy="310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>
                <a:latin typeface="Arial"/>
                <a:cs typeface="Arial"/>
              </a:rPr>
              <a:t>We</a:t>
            </a:r>
            <a:r>
              <a:rPr sz="2200" b="1" spc="-40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hope</a:t>
            </a:r>
            <a:r>
              <a:rPr sz="2200" b="1" spc="-3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you</a:t>
            </a:r>
            <a:r>
              <a:rPr sz="2200" b="1" spc="-3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will</a:t>
            </a:r>
            <a:r>
              <a:rPr sz="2200" b="1" spc="-40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come</a:t>
            </a:r>
            <a:r>
              <a:rPr sz="2200" b="1" spc="-40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away</a:t>
            </a:r>
            <a:r>
              <a:rPr sz="2200" b="1" spc="-40">
                <a:latin typeface="Arial"/>
                <a:cs typeface="Arial"/>
              </a:rPr>
              <a:t> </a:t>
            </a:r>
            <a:r>
              <a:rPr sz="2200" b="1" spc="-10">
                <a:latin typeface="Arial"/>
                <a:cs typeface="Arial"/>
              </a:rPr>
              <a:t>with:</a:t>
            </a:r>
            <a:endParaRPr sz="2200">
              <a:latin typeface="Arial"/>
              <a:cs typeface="Arial"/>
            </a:endParaRPr>
          </a:p>
          <a:p>
            <a:pPr marL="697865" indent="-342265">
              <a:lnSpc>
                <a:spcPct val="100000"/>
              </a:lnSpc>
              <a:spcBef>
                <a:spcPts val="1945"/>
              </a:spcBef>
              <a:buClr>
                <a:srgbClr val="00B0F0"/>
              </a:buClr>
              <a:buFont typeface="Arial Unicode MS"/>
              <a:buChar char="✓"/>
              <a:tabLst>
                <a:tab pos="697865" algn="l"/>
              </a:tabLst>
            </a:pPr>
            <a:r>
              <a:rPr sz="2200">
                <a:latin typeface="Arial"/>
                <a:cs typeface="Arial"/>
              </a:rPr>
              <a:t>an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understanding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areas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evaluation</a:t>
            </a:r>
            <a:endParaRPr sz="2200">
              <a:latin typeface="Arial"/>
              <a:cs typeface="Arial"/>
            </a:endParaRPr>
          </a:p>
          <a:p>
            <a:pPr marL="697865" indent="-342265">
              <a:lnSpc>
                <a:spcPct val="100000"/>
              </a:lnSpc>
              <a:spcBef>
                <a:spcPts val="1270"/>
              </a:spcBef>
              <a:buClr>
                <a:srgbClr val="00B0F0"/>
              </a:buClr>
              <a:buFont typeface="Arial Unicode MS"/>
              <a:buChar char="✓"/>
              <a:tabLst>
                <a:tab pos="697865" algn="l"/>
              </a:tabLst>
            </a:pPr>
            <a:r>
              <a:rPr sz="2200">
                <a:latin typeface="Arial"/>
                <a:cs typeface="Arial"/>
              </a:rPr>
              <a:t>familiarity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with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  <a:p>
            <a:pPr marL="698500" marR="1004569" indent="-342900">
              <a:lnSpc>
                <a:spcPct val="106400"/>
              </a:lnSpc>
              <a:spcBef>
                <a:spcPts val="790"/>
              </a:spcBef>
              <a:buClr>
                <a:srgbClr val="00B0F0"/>
              </a:buClr>
              <a:buFont typeface="Arial Unicode MS"/>
              <a:buChar char="✓"/>
              <a:tabLst>
                <a:tab pos="698500" algn="l"/>
              </a:tabLst>
            </a:pPr>
            <a:r>
              <a:rPr sz="2200">
                <a:latin typeface="Arial"/>
                <a:cs typeface="Arial"/>
              </a:rPr>
              <a:t>a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sense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how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to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present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your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accomplishments effectively</a:t>
            </a:r>
            <a:endParaRPr sz="2200">
              <a:latin typeface="Arial"/>
              <a:cs typeface="Arial"/>
            </a:endParaRPr>
          </a:p>
          <a:p>
            <a:pPr marL="698500" marR="5080" indent="-342900">
              <a:lnSpc>
                <a:spcPct val="110000"/>
              </a:lnSpc>
              <a:spcBef>
                <a:spcPts val="890"/>
              </a:spcBef>
              <a:buClr>
                <a:srgbClr val="00B0F0"/>
              </a:buClr>
              <a:buFont typeface="Arial Unicode MS"/>
              <a:buChar char="✓"/>
              <a:tabLst>
                <a:tab pos="698500" algn="l"/>
              </a:tabLst>
            </a:pPr>
            <a:r>
              <a:rPr sz="2200">
                <a:latin typeface="Arial"/>
                <a:cs typeface="Arial"/>
              </a:rPr>
              <a:t>a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sense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collaborative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effort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your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peers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that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goes </a:t>
            </a:r>
            <a:r>
              <a:rPr sz="2200">
                <a:latin typeface="Arial"/>
                <a:cs typeface="Arial"/>
              </a:rPr>
              <a:t>into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P&amp;T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"/>
            <a:ext cx="12150090" cy="6824345"/>
            <a:chOff x="0" y="4"/>
            <a:chExt cx="12150090" cy="6824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"/>
              <a:ext cx="12149531" cy="6823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60554" y="809943"/>
              <a:ext cx="1376680" cy="18415"/>
            </a:xfrm>
            <a:custGeom>
              <a:avLst/>
              <a:gdLst/>
              <a:ahLst/>
              <a:cxnLst/>
              <a:rect l="l" t="t" r="r" b="b"/>
              <a:pathLst>
                <a:path w="1376679" h="18415">
                  <a:moveTo>
                    <a:pt x="1376438" y="0"/>
                  </a:moveTo>
                  <a:lnTo>
                    <a:pt x="0" y="0"/>
                  </a:lnTo>
                  <a:lnTo>
                    <a:pt x="0" y="18388"/>
                  </a:lnTo>
                  <a:lnTo>
                    <a:pt x="1376438" y="18388"/>
                  </a:lnTo>
                  <a:lnTo>
                    <a:pt x="1376438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1282" y="6076386"/>
              <a:ext cx="357873" cy="4597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11" rIns="0" bIns="0" rtlCol="0">
            <a:spAutoFit/>
          </a:bodyPr>
          <a:lstStyle/>
          <a:p>
            <a:pPr marL="2737485">
              <a:lnSpc>
                <a:spcPct val="100000"/>
              </a:lnSpc>
              <a:spcBef>
                <a:spcPts val="100"/>
              </a:spcBef>
            </a:pPr>
            <a:r>
              <a:t>AREAS</a:t>
            </a:r>
            <a:r>
              <a:rPr spc="-75"/>
              <a:t> </a:t>
            </a:r>
            <a:r>
              <a:t>OF</a:t>
            </a:r>
            <a:r>
              <a:rPr spc="-50"/>
              <a:t> </a:t>
            </a:r>
            <a:r>
              <a:rPr spc="-10"/>
              <a:t>EVALUATION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4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9412" y="1632204"/>
            <a:ext cx="8155940" cy="191516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582930" indent="-570230">
              <a:lnSpc>
                <a:spcPct val="100000"/>
              </a:lnSpc>
              <a:spcBef>
                <a:spcPts val="1250"/>
              </a:spcBef>
              <a:buFont typeface="Arial Unicode MS"/>
              <a:buChar char="►"/>
              <a:tabLst>
                <a:tab pos="582930" algn="l"/>
              </a:tabLst>
            </a:pPr>
            <a:r>
              <a:rPr sz="3200">
                <a:latin typeface="Arial"/>
                <a:cs typeface="Arial"/>
              </a:rPr>
              <a:t>Research,</a:t>
            </a:r>
            <a:r>
              <a:rPr sz="3200" spc="-10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Scholarship,</a:t>
            </a:r>
            <a:r>
              <a:rPr sz="3200" spc="-65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&amp;</a:t>
            </a:r>
            <a:r>
              <a:rPr sz="3200" spc="-55">
                <a:latin typeface="Arial"/>
                <a:cs typeface="Arial"/>
              </a:rPr>
              <a:t> </a:t>
            </a:r>
            <a:r>
              <a:rPr sz="3200" spc="-10">
                <a:latin typeface="Arial"/>
                <a:cs typeface="Arial"/>
              </a:rPr>
              <a:t>Creative</a:t>
            </a:r>
            <a:r>
              <a:rPr sz="3200" spc="-215">
                <a:latin typeface="Arial"/>
                <a:cs typeface="Arial"/>
              </a:rPr>
              <a:t> </a:t>
            </a:r>
            <a:r>
              <a:rPr sz="3200" spc="-10">
                <a:latin typeface="Arial"/>
                <a:cs typeface="Arial"/>
              </a:rPr>
              <a:t>Activity</a:t>
            </a:r>
            <a:endParaRPr sz="3200">
              <a:latin typeface="Arial"/>
              <a:cs typeface="Arial"/>
            </a:endParaRPr>
          </a:p>
          <a:p>
            <a:pPr marL="582930" indent="-570230">
              <a:lnSpc>
                <a:spcPct val="100000"/>
              </a:lnSpc>
              <a:spcBef>
                <a:spcPts val="1150"/>
              </a:spcBef>
              <a:buFont typeface="Arial Unicode MS"/>
              <a:buChar char="►"/>
              <a:tabLst>
                <a:tab pos="582930" algn="l"/>
              </a:tabLst>
            </a:pPr>
            <a:r>
              <a:rPr sz="3200" spc="-25">
                <a:latin typeface="Arial"/>
                <a:cs typeface="Arial"/>
              </a:rPr>
              <a:t>Teaching</a:t>
            </a:r>
            <a:r>
              <a:rPr sz="3200" spc="-16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/</a:t>
            </a:r>
            <a:r>
              <a:rPr sz="3200" spc="-11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Instructional</a:t>
            </a:r>
            <a:r>
              <a:rPr sz="3200" spc="-105">
                <a:latin typeface="Arial"/>
                <a:cs typeface="Arial"/>
              </a:rPr>
              <a:t> </a:t>
            </a:r>
            <a:r>
              <a:rPr sz="3200" spc="-10">
                <a:latin typeface="Arial"/>
                <a:cs typeface="Arial"/>
              </a:rPr>
              <a:t>Effectiveness</a:t>
            </a:r>
            <a:endParaRPr sz="3200">
              <a:latin typeface="Arial"/>
              <a:cs typeface="Arial"/>
            </a:endParaRPr>
          </a:p>
          <a:p>
            <a:pPr marL="582930" indent="-570230">
              <a:lnSpc>
                <a:spcPct val="100000"/>
              </a:lnSpc>
              <a:spcBef>
                <a:spcPts val="1060"/>
              </a:spcBef>
              <a:buFont typeface="Arial Unicode MS"/>
              <a:buChar char="►"/>
              <a:tabLst>
                <a:tab pos="582930" algn="l"/>
              </a:tabLst>
            </a:pPr>
            <a:r>
              <a:rPr sz="3200" spc="-10">
                <a:latin typeface="Arial"/>
                <a:cs typeface="Arial"/>
              </a:rPr>
              <a:t>Service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6600" cy="6858000"/>
            <a:chOff x="0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66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6594" y="842157"/>
              <a:ext cx="1376680" cy="19050"/>
            </a:xfrm>
            <a:custGeom>
              <a:avLst/>
              <a:gdLst/>
              <a:ahLst/>
              <a:cxnLst/>
              <a:rect l="l" t="t" r="r" b="b"/>
              <a:pathLst>
                <a:path w="1376679" h="19050">
                  <a:moveTo>
                    <a:pt x="1376413" y="0"/>
                  </a:moveTo>
                  <a:lnTo>
                    <a:pt x="0" y="0"/>
                  </a:lnTo>
                  <a:lnTo>
                    <a:pt x="0" y="18725"/>
                  </a:lnTo>
                  <a:lnTo>
                    <a:pt x="1376413" y="18725"/>
                  </a:lnTo>
                  <a:lnTo>
                    <a:pt x="137641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9761" y="6077695"/>
              <a:ext cx="357860" cy="4681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3769" y="262634"/>
            <a:ext cx="5640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DEMONSTRATING</a:t>
            </a:r>
            <a:r>
              <a:rPr spc="-160"/>
              <a:t> </a:t>
            </a:r>
            <a:r>
              <a:rPr spc="-10"/>
              <a:t>EXCELLENCE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5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9747" y="936243"/>
            <a:ext cx="10389870" cy="413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algn="ctr">
              <a:lnSpc>
                <a:spcPct val="100000"/>
              </a:lnSpc>
              <a:spcBef>
                <a:spcPts val="100"/>
              </a:spcBef>
            </a:pPr>
            <a:r>
              <a:rPr sz="2800" b="1">
                <a:solidFill>
                  <a:srgbClr val="00B0F0"/>
                </a:solidFill>
                <a:latin typeface="Arial"/>
                <a:cs typeface="Arial"/>
              </a:rPr>
              <a:t>Research,</a:t>
            </a:r>
            <a:r>
              <a:rPr sz="2800" b="1" spc="-12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00B0F0"/>
                </a:solidFill>
                <a:latin typeface="Arial"/>
                <a:cs typeface="Arial"/>
              </a:rPr>
              <a:t>Scholarship,</a:t>
            </a:r>
            <a:r>
              <a:rPr sz="2800" b="1" spc="-10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00B0F0"/>
                </a:solidFill>
                <a:latin typeface="Arial"/>
                <a:cs typeface="Arial"/>
              </a:rPr>
              <a:t>Creative</a:t>
            </a:r>
            <a:r>
              <a:rPr sz="2800" b="1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00B0F0"/>
                </a:solidFill>
                <a:latin typeface="Arial"/>
                <a:cs typeface="Arial"/>
              </a:rPr>
              <a:t>Activity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2800">
              <a:latin typeface="Arial"/>
              <a:cs typeface="Arial"/>
            </a:endParaRPr>
          </a:p>
          <a:p>
            <a:pPr marL="12700" marR="31750">
              <a:lnSpc>
                <a:spcPct val="98600"/>
              </a:lnSpc>
              <a:spcBef>
                <a:spcPts val="5"/>
              </a:spcBef>
            </a:pPr>
            <a:r>
              <a:rPr sz="2200">
                <a:latin typeface="Arial"/>
                <a:cs typeface="Arial"/>
              </a:rPr>
              <a:t>The</a:t>
            </a:r>
            <a:r>
              <a:rPr sz="2200" spc="-7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candidate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should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discuss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importance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their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research,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scholarly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works, </a:t>
            </a:r>
            <a:r>
              <a:rPr sz="2200">
                <a:latin typeface="Arial"/>
                <a:cs typeface="Arial"/>
              </a:rPr>
              <a:t>and/or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creative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activity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and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development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their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discipline.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This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is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defined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 spc="-25">
                <a:latin typeface="Arial"/>
                <a:cs typeface="Arial"/>
              </a:rPr>
              <a:t>the </a:t>
            </a:r>
            <a:r>
              <a:rPr sz="2200">
                <a:latin typeface="Arial"/>
                <a:cs typeface="Arial"/>
              </a:rPr>
              <a:t>MSP</a:t>
            </a:r>
            <a:r>
              <a:rPr sz="2200" spc="-10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contract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(VII.B.2.c.(2)):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</a:pPr>
            <a:r>
              <a:rPr sz="2200" i="1">
                <a:latin typeface="Arial"/>
                <a:cs typeface="Arial"/>
              </a:rPr>
              <a:t>Including,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but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not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limited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to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research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funded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by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governmental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agencies,</a:t>
            </a:r>
            <a:r>
              <a:rPr sz="2200" i="1" spc="55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professional</a:t>
            </a:r>
            <a:r>
              <a:rPr sz="2200" i="1" spc="-9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associations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and/or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publicly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acknowledged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by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learned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professional </a:t>
            </a:r>
            <a:r>
              <a:rPr sz="2200" i="1">
                <a:latin typeface="Arial"/>
                <a:cs typeface="Arial"/>
              </a:rPr>
              <a:t>societies;</a:t>
            </a:r>
            <a:r>
              <a:rPr sz="2200" i="1" spc="-10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book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publications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by</a:t>
            </a:r>
            <a:r>
              <a:rPr sz="2200" i="1" spc="-9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governmental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agencies,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professional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associations, </a:t>
            </a:r>
            <a:r>
              <a:rPr sz="2200" i="1">
                <a:latin typeface="Arial"/>
                <a:cs typeface="Arial"/>
              </a:rPr>
              <a:t>and/or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acknowledged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publishing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houses;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publications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in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recognized</a:t>
            </a:r>
            <a:r>
              <a:rPr sz="2200" i="1" spc="55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professional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and/or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academic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journals,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published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conference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proceedings.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6600" cy="6858000"/>
            <a:chOff x="0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66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6594" y="842157"/>
              <a:ext cx="1376680" cy="19050"/>
            </a:xfrm>
            <a:custGeom>
              <a:avLst/>
              <a:gdLst/>
              <a:ahLst/>
              <a:cxnLst/>
              <a:rect l="l" t="t" r="r" b="b"/>
              <a:pathLst>
                <a:path w="1376679" h="19050">
                  <a:moveTo>
                    <a:pt x="1376413" y="0"/>
                  </a:moveTo>
                  <a:lnTo>
                    <a:pt x="0" y="0"/>
                  </a:lnTo>
                  <a:lnTo>
                    <a:pt x="0" y="18725"/>
                  </a:lnTo>
                  <a:lnTo>
                    <a:pt x="1376413" y="18725"/>
                  </a:lnTo>
                  <a:lnTo>
                    <a:pt x="137641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9761" y="6077695"/>
              <a:ext cx="357860" cy="4681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3769" y="210819"/>
            <a:ext cx="5640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DEMONSTRATING</a:t>
            </a:r>
            <a:r>
              <a:rPr spc="-160"/>
              <a:t> </a:t>
            </a:r>
            <a:r>
              <a:rPr spc="-10"/>
              <a:t>EXCELLENCE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6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9747" y="636153"/>
            <a:ext cx="10293985" cy="561086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467359" algn="ctr">
              <a:lnSpc>
                <a:spcPct val="100000"/>
              </a:lnSpc>
              <a:spcBef>
                <a:spcPts val="2055"/>
              </a:spcBef>
            </a:pPr>
            <a:r>
              <a:rPr sz="2800" b="1">
                <a:solidFill>
                  <a:srgbClr val="00B0F0"/>
                </a:solidFill>
                <a:latin typeface="Arial"/>
                <a:cs typeface="Arial"/>
              </a:rPr>
              <a:t>Teaching</a:t>
            </a:r>
            <a:r>
              <a:rPr sz="2800" b="1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00B0F0"/>
                </a:solidFill>
                <a:latin typeface="Arial"/>
                <a:cs typeface="Arial"/>
              </a:rPr>
              <a:t>/</a:t>
            </a:r>
            <a:r>
              <a:rPr sz="2800" b="1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00B0F0"/>
                </a:solidFill>
                <a:latin typeface="Arial"/>
                <a:cs typeface="Arial"/>
              </a:rPr>
              <a:t>Instructional</a:t>
            </a:r>
            <a:r>
              <a:rPr sz="2800" b="1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00B0F0"/>
                </a:solidFill>
                <a:latin typeface="Arial"/>
                <a:cs typeface="Arial"/>
              </a:rPr>
              <a:t>Effectiveness</a:t>
            </a:r>
            <a:endParaRPr sz="2800">
              <a:latin typeface="Arial"/>
              <a:cs typeface="Arial"/>
            </a:endParaRPr>
          </a:p>
          <a:p>
            <a:pPr marL="12700" marR="76200">
              <a:lnSpc>
                <a:spcPct val="100499"/>
              </a:lnSpc>
              <a:spcBef>
                <a:spcPts val="1520"/>
              </a:spcBef>
            </a:pPr>
            <a:r>
              <a:rPr sz="2200">
                <a:latin typeface="Arial"/>
                <a:cs typeface="Arial"/>
              </a:rPr>
              <a:t>The</a:t>
            </a:r>
            <a:r>
              <a:rPr sz="2200" spc="-7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candidate</a:t>
            </a:r>
            <a:r>
              <a:rPr sz="2200" spc="-7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should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discuss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activities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that,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directly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or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indirectly,</a:t>
            </a:r>
            <a:r>
              <a:rPr sz="2200" spc="-7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create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rich </a:t>
            </a:r>
            <a:r>
              <a:rPr sz="2200">
                <a:latin typeface="Arial"/>
                <a:cs typeface="Arial"/>
              </a:rPr>
              <a:t>educational</a:t>
            </a:r>
            <a:r>
              <a:rPr sz="2200" spc="-7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environment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UMass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Lowell.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accordance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with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MSP</a:t>
            </a:r>
            <a:r>
              <a:rPr sz="2200" spc="-10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contract, </a:t>
            </a:r>
            <a:r>
              <a:rPr sz="2200">
                <a:latin typeface="Arial"/>
                <a:cs typeface="Arial"/>
              </a:rPr>
              <a:t>evaluation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faculty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achievement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instructional</a:t>
            </a:r>
            <a:r>
              <a:rPr sz="2200" spc="-9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effectiveness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should</a:t>
            </a:r>
            <a:r>
              <a:rPr sz="2200" spc="-8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consider</a:t>
            </a:r>
            <a:r>
              <a:rPr sz="2200" spc="-85">
                <a:latin typeface="Arial"/>
                <a:cs typeface="Arial"/>
              </a:rPr>
              <a:t> </a:t>
            </a:r>
            <a:r>
              <a:rPr sz="2200" spc="-25">
                <a:latin typeface="Arial"/>
                <a:cs typeface="Arial"/>
              </a:rPr>
              <a:t>the </a:t>
            </a:r>
            <a:r>
              <a:rPr sz="2200">
                <a:latin typeface="Arial"/>
                <a:cs typeface="Arial"/>
              </a:rPr>
              <a:t>full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breadth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their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contributions.</a:t>
            </a:r>
            <a:r>
              <a:rPr sz="2200" spc="-8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MSP</a:t>
            </a:r>
            <a:r>
              <a:rPr sz="2200" spc="-9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contract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(VII.B.2.c.(1))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defines </a:t>
            </a:r>
            <a:r>
              <a:rPr sz="2200">
                <a:latin typeface="Arial"/>
                <a:cs typeface="Arial"/>
              </a:rPr>
              <a:t>instructional</a:t>
            </a:r>
            <a:r>
              <a:rPr sz="2200" spc="-1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effectiveness</a:t>
            </a:r>
            <a:r>
              <a:rPr sz="2200" spc="-135">
                <a:latin typeface="Arial"/>
                <a:cs typeface="Arial"/>
              </a:rPr>
              <a:t> </a:t>
            </a:r>
            <a:r>
              <a:rPr sz="2200" spc="-25">
                <a:latin typeface="Arial"/>
                <a:cs typeface="Arial"/>
              </a:rPr>
              <a:t>as: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200" i="1">
                <a:latin typeface="Arial"/>
                <a:cs typeface="Arial"/>
              </a:rPr>
              <a:t>Including,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but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not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limited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to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[…]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development,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improvement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demonstration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 spc="-25">
                <a:latin typeface="Arial"/>
                <a:cs typeface="Arial"/>
              </a:rPr>
              <a:t>of </a:t>
            </a:r>
            <a:r>
              <a:rPr sz="2200" i="1">
                <a:latin typeface="Arial"/>
                <a:cs typeface="Arial"/>
              </a:rPr>
              <a:t>subject</a:t>
            </a:r>
            <a:r>
              <a:rPr sz="2200" i="1" spc="-10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matter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competence,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continued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improvement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of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methods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procedures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 spc="-25">
                <a:latin typeface="Arial"/>
                <a:cs typeface="Arial"/>
              </a:rPr>
              <a:t>of </a:t>
            </a:r>
            <a:r>
              <a:rPr sz="2200" i="1">
                <a:latin typeface="Arial"/>
                <a:cs typeface="Arial"/>
              </a:rPr>
              <a:t>classroom</a:t>
            </a:r>
            <a:r>
              <a:rPr sz="2200" i="1" spc="-9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presentation;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active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participation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in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departmental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evaluation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of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course </a:t>
            </a:r>
            <a:r>
              <a:rPr sz="2200" i="1">
                <a:latin typeface="Arial"/>
                <a:cs typeface="Arial"/>
              </a:rPr>
              <a:t>offerings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curricula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for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the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purpose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of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maintaining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their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quality,</a:t>
            </a:r>
            <a:r>
              <a:rPr sz="2200" i="1" spc="-8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relevance,</a:t>
            </a:r>
            <a:r>
              <a:rPr sz="2200" i="1" spc="-75">
                <a:latin typeface="Arial"/>
                <a:cs typeface="Arial"/>
              </a:rPr>
              <a:t> </a:t>
            </a:r>
            <a:r>
              <a:rPr sz="2200" i="1" spc="-25">
                <a:latin typeface="Arial"/>
                <a:cs typeface="Arial"/>
              </a:rPr>
              <a:t>and </a:t>
            </a:r>
            <a:r>
              <a:rPr sz="2200" i="1">
                <a:latin typeface="Arial"/>
                <a:cs typeface="Arial"/>
              </a:rPr>
              <a:t>viability;</a:t>
            </a:r>
            <a:r>
              <a:rPr sz="2200" i="1" spc="-10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conscientious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discharging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of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responsibilities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for</a:t>
            </a:r>
            <a:r>
              <a:rPr sz="2200" i="1" spc="-8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student</a:t>
            </a:r>
            <a:r>
              <a:rPr sz="2200" i="1" spc="-9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advisement </a:t>
            </a:r>
            <a:r>
              <a:rPr sz="2200" i="1">
                <a:latin typeface="Arial"/>
                <a:cs typeface="Arial"/>
              </a:rPr>
              <a:t>throughout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the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academic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year;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special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or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uniquely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valuable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contributions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to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 spc="-25">
                <a:latin typeface="Arial"/>
                <a:cs typeface="Arial"/>
              </a:rPr>
              <a:t>the </a:t>
            </a:r>
            <a:r>
              <a:rPr sz="2200" i="1">
                <a:latin typeface="Arial"/>
                <a:cs typeface="Arial"/>
              </a:rPr>
              <a:t>development</a:t>
            </a:r>
            <a:r>
              <a:rPr sz="2200" i="1" spc="-7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or</a:t>
            </a:r>
            <a:r>
              <a:rPr sz="2200" i="1" spc="-45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implementation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or</a:t>
            </a:r>
            <a:r>
              <a:rPr sz="2200" i="1" spc="-4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teaching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of</a:t>
            </a:r>
            <a:r>
              <a:rPr sz="2200" i="1" spc="-5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needed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courses</a:t>
            </a:r>
            <a:r>
              <a:rPr sz="2200" i="1" spc="-5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in</a:t>
            </a:r>
            <a:r>
              <a:rPr sz="2200" i="1" spc="-5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any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college</a:t>
            </a:r>
            <a:r>
              <a:rPr sz="2200" i="1" spc="-50">
                <a:latin typeface="Arial"/>
                <a:cs typeface="Arial"/>
              </a:rPr>
              <a:t> </a:t>
            </a:r>
            <a:r>
              <a:rPr sz="2200" i="1" spc="-25">
                <a:latin typeface="Arial"/>
                <a:cs typeface="Arial"/>
              </a:rPr>
              <a:t>or </a:t>
            </a:r>
            <a:r>
              <a:rPr sz="2200" i="1">
                <a:latin typeface="Arial"/>
                <a:cs typeface="Arial"/>
              </a:rPr>
              <a:t>division</a:t>
            </a:r>
            <a:r>
              <a:rPr sz="2200" i="1" spc="-6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of</a:t>
            </a:r>
            <a:r>
              <a:rPr sz="2200" i="1" spc="-50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the</a:t>
            </a:r>
            <a:r>
              <a:rPr sz="2200" i="1" spc="-50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University,</a:t>
            </a:r>
            <a:r>
              <a:rPr sz="2200" i="1" spc="-6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and</a:t>
            </a:r>
            <a:r>
              <a:rPr sz="2200" i="1" spc="-45">
                <a:latin typeface="Arial"/>
                <a:cs typeface="Arial"/>
              </a:rPr>
              <a:t> </a:t>
            </a:r>
            <a:r>
              <a:rPr sz="2200" i="1">
                <a:latin typeface="Arial"/>
                <a:cs typeface="Arial"/>
              </a:rPr>
              <a:t>the</a:t>
            </a:r>
            <a:r>
              <a:rPr sz="2200" i="1" spc="-45">
                <a:latin typeface="Arial"/>
                <a:cs typeface="Arial"/>
              </a:rPr>
              <a:t> </a:t>
            </a:r>
            <a:r>
              <a:rPr sz="2200" i="1" spc="-10">
                <a:latin typeface="Arial"/>
                <a:cs typeface="Arial"/>
              </a:rPr>
              <a:t>like.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66600" cy="6858000"/>
            <a:chOff x="0" y="0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66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6594" y="842157"/>
              <a:ext cx="1376680" cy="19050"/>
            </a:xfrm>
            <a:custGeom>
              <a:avLst/>
              <a:gdLst/>
              <a:ahLst/>
              <a:cxnLst/>
              <a:rect l="l" t="t" r="r" b="b"/>
              <a:pathLst>
                <a:path w="1376679" h="19050">
                  <a:moveTo>
                    <a:pt x="1376413" y="0"/>
                  </a:moveTo>
                  <a:lnTo>
                    <a:pt x="0" y="0"/>
                  </a:lnTo>
                  <a:lnTo>
                    <a:pt x="0" y="18725"/>
                  </a:lnTo>
                  <a:lnTo>
                    <a:pt x="1376413" y="18725"/>
                  </a:lnTo>
                  <a:lnTo>
                    <a:pt x="137641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9761" y="6077695"/>
              <a:ext cx="357860" cy="4681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3807" y="262634"/>
            <a:ext cx="5640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DEMONSTRATING</a:t>
            </a:r>
            <a:r>
              <a:rPr spc="-160"/>
              <a:t> </a:t>
            </a:r>
            <a:r>
              <a:rPr spc="-10"/>
              <a:t>EXCELLENCE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7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2910" y="700123"/>
            <a:ext cx="10328910" cy="544449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960"/>
              </a:spcBef>
            </a:pPr>
            <a:r>
              <a:rPr sz="2800" b="1" spc="-10">
                <a:solidFill>
                  <a:srgbClr val="00B0F0"/>
                </a:solidFill>
                <a:latin typeface="Arial"/>
                <a:cs typeface="Arial"/>
              </a:rPr>
              <a:t>Service</a:t>
            </a:r>
            <a:endParaRPr sz="28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1325"/>
              </a:spcBef>
              <a:tabLst>
                <a:tab pos="6454775" algn="l"/>
              </a:tabLst>
            </a:pPr>
            <a:r>
              <a:rPr sz="2000">
                <a:latin typeface="Arial"/>
                <a:cs typeface="Arial"/>
              </a:rPr>
              <a:t>The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candidate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should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discuss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impact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their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sustained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transformative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service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25">
                <a:latin typeface="Arial"/>
                <a:cs typeface="Arial"/>
              </a:rPr>
              <a:t>the </a:t>
            </a:r>
            <a:r>
              <a:rPr sz="2000" spc="-10">
                <a:latin typeface="Arial"/>
                <a:cs typeface="Arial"/>
              </a:rPr>
              <a:t>profession,</a:t>
            </a:r>
            <a:r>
              <a:rPr sz="2000" spc="-8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University,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community.</a:t>
            </a:r>
            <a:r>
              <a:rPr sz="2000" spc="-10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narrative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should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not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merely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list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activities </a:t>
            </a:r>
            <a:r>
              <a:rPr sz="2000">
                <a:latin typeface="Arial"/>
                <a:cs typeface="Arial"/>
              </a:rPr>
              <a:t>undertaken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or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committee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memberships,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but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should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provide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readers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with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clear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picture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25">
                <a:latin typeface="Arial"/>
                <a:cs typeface="Arial"/>
              </a:rPr>
              <a:t>of </a:t>
            </a:r>
            <a:r>
              <a:rPr sz="2000">
                <a:latin typeface="Arial"/>
                <a:cs typeface="Arial"/>
              </a:rPr>
              <a:t>how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candidate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shapes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professional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life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discipline,</a:t>
            </a:r>
            <a:r>
              <a:rPr sz="2000" spc="-8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participates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faculty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self- governance,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enacts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leadership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at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these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various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levels.</a:t>
            </a:r>
            <a:r>
              <a:rPr sz="2000" spc="-1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narrative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should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clarify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25">
                <a:latin typeface="Arial"/>
                <a:cs typeface="Arial"/>
              </a:rPr>
              <a:t>the </a:t>
            </a:r>
            <a:r>
              <a:rPr sz="2000">
                <a:latin typeface="Arial"/>
                <a:cs typeface="Arial"/>
              </a:rPr>
              <a:t>candidate’s</a:t>
            </a:r>
            <a:r>
              <a:rPr sz="2000" spc="-9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role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key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service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activities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cited,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identify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resulting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accomplishments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8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outcomes;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leadership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roles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should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emphasized.*</a:t>
            </a:r>
            <a:r>
              <a:rPr sz="2000">
                <a:latin typeface="Arial"/>
                <a:cs typeface="Arial"/>
              </a:rPr>
              <a:t>	The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contract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sets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out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three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areas </a:t>
            </a:r>
            <a:r>
              <a:rPr sz="2000">
                <a:latin typeface="Arial"/>
                <a:cs typeface="Arial"/>
              </a:rPr>
              <a:t>for</a:t>
            </a:r>
            <a:r>
              <a:rPr sz="2000" spc="-10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recognized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service</a:t>
            </a:r>
            <a:r>
              <a:rPr sz="2000" spc="-8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(VII.B.2.c.(3)):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00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buAutoNum type="alphaLcParenBoth"/>
              <a:tabLst>
                <a:tab pos="390525" algn="l"/>
              </a:tabLst>
            </a:pPr>
            <a:r>
              <a:rPr sz="2000" i="1">
                <a:latin typeface="Arial"/>
                <a:cs typeface="Arial"/>
              </a:rPr>
              <a:t>Service</a:t>
            </a:r>
            <a:r>
              <a:rPr sz="2000" i="1" spc="-75">
                <a:latin typeface="Arial"/>
                <a:cs typeface="Arial"/>
              </a:rPr>
              <a:t> </a:t>
            </a:r>
            <a:r>
              <a:rPr sz="2000" i="1">
                <a:latin typeface="Arial"/>
                <a:cs typeface="Arial"/>
              </a:rPr>
              <a:t>to</a:t>
            </a:r>
            <a:r>
              <a:rPr sz="2000" i="1" spc="-55">
                <a:latin typeface="Arial"/>
                <a:cs typeface="Arial"/>
              </a:rPr>
              <a:t> </a:t>
            </a:r>
            <a:r>
              <a:rPr sz="2000" i="1">
                <a:latin typeface="Arial"/>
                <a:cs typeface="Arial"/>
              </a:rPr>
              <a:t>the</a:t>
            </a:r>
            <a:r>
              <a:rPr sz="2000" i="1" spc="-55">
                <a:latin typeface="Arial"/>
                <a:cs typeface="Arial"/>
              </a:rPr>
              <a:t> </a:t>
            </a:r>
            <a:r>
              <a:rPr sz="2000" i="1" spc="-10">
                <a:latin typeface="Arial"/>
                <a:cs typeface="Arial"/>
              </a:rPr>
              <a:t>Profession</a:t>
            </a:r>
            <a:endParaRPr sz="200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buAutoNum type="alphaLcParenBoth"/>
              <a:tabLst>
                <a:tab pos="390525" algn="l"/>
              </a:tabLst>
            </a:pPr>
            <a:r>
              <a:rPr sz="2000" i="1">
                <a:latin typeface="Arial"/>
                <a:cs typeface="Arial"/>
              </a:rPr>
              <a:t>Service</a:t>
            </a:r>
            <a:r>
              <a:rPr sz="2000" i="1" spc="-75">
                <a:latin typeface="Arial"/>
                <a:cs typeface="Arial"/>
              </a:rPr>
              <a:t> </a:t>
            </a:r>
            <a:r>
              <a:rPr sz="2000" i="1">
                <a:latin typeface="Arial"/>
                <a:cs typeface="Arial"/>
              </a:rPr>
              <a:t>to</a:t>
            </a:r>
            <a:r>
              <a:rPr sz="2000" i="1" spc="-55">
                <a:latin typeface="Arial"/>
                <a:cs typeface="Arial"/>
              </a:rPr>
              <a:t> </a:t>
            </a:r>
            <a:r>
              <a:rPr sz="2000" i="1">
                <a:latin typeface="Arial"/>
                <a:cs typeface="Arial"/>
              </a:rPr>
              <a:t>the</a:t>
            </a:r>
            <a:r>
              <a:rPr sz="2000" i="1" spc="-55">
                <a:latin typeface="Arial"/>
                <a:cs typeface="Arial"/>
              </a:rPr>
              <a:t> </a:t>
            </a:r>
            <a:r>
              <a:rPr sz="2000" i="1" spc="-10">
                <a:latin typeface="Arial"/>
                <a:cs typeface="Arial"/>
              </a:rPr>
              <a:t>University</a:t>
            </a:r>
            <a:endParaRPr sz="2000">
              <a:latin typeface="Arial"/>
              <a:cs typeface="Arial"/>
            </a:endParaRPr>
          </a:p>
          <a:p>
            <a:pPr marL="377190" indent="-363855">
              <a:lnSpc>
                <a:spcPct val="100000"/>
              </a:lnSpc>
              <a:buAutoNum type="alphaLcParenBoth"/>
              <a:tabLst>
                <a:tab pos="377190" algn="l"/>
              </a:tabLst>
            </a:pPr>
            <a:r>
              <a:rPr sz="2000" i="1">
                <a:latin typeface="Arial"/>
                <a:cs typeface="Arial"/>
              </a:rPr>
              <a:t>Community</a:t>
            </a:r>
            <a:r>
              <a:rPr sz="2000" i="1" spc="-100">
                <a:latin typeface="Arial"/>
                <a:cs typeface="Arial"/>
              </a:rPr>
              <a:t> </a:t>
            </a:r>
            <a:r>
              <a:rPr sz="2000" i="1" spc="-10">
                <a:latin typeface="Arial"/>
                <a:cs typeface="Arial"/>
              </a:rPr>
              <a:t>Service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3335" marR="1957705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*</a:t>
            </a:r>
            <a:r>
              <a:rPr sz="2000" spc="-10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candidate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should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list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both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compensated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uncompensated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service assignments,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delineate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accordingly.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5" y="457200"/>
            <a:ext cx="12164060" cy="6400800"/>
            <a:chOff x="3065" y="457200"/>
            <a:chExt cx="12164060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5" y="457200"/>
              <a:ext cx="12163534" cy="6400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9655" y="1272687"/>
              <a:ext cx="1376680" cy="19050"/>
            </a:xfrm>
            <a:custGeom>
              <a:avLst/>
              <a:gdLst/>
              <a:ahLst/>
              <a:cxnLst/>
              <a:rect l="l" t="t" r="r" b="b"/>
              <a:pathLst>
                <a:path w="1376679" h="19050">
                  <a:moveTo>
                    <a:pt x="1376413" y="0"/>
                  </a:moveTo>
                  <a:lnTo>
                    <a:pt x="0" y="0"/>
                  </a:lnTo>
                  <a:lnTo>
                    <a:pt x="0" y="18725"/>
                  </a:lnTo>
                  <a:lnTo>
                    <a:pt x="1376413" y="18725"/>
                  </a:lnTo>
                  <a:lnTo>
                    <a:pt x="137641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2822" y="6508224"/>
              <a:ext cx="357860" cy="3497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2375" y="881378"/>
            <a:ext cx="72481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GUIDELINE</a:t>
            </a:r>
            <a:r>
              <a:rPr lang="en-US" dirty="0"/>
              <a:t>S</a:t>
            </a:r>
            <a:r>
              <a:rPr spc="-85" dirty="0"/>
              <a:t> </a:t>
            </a:r>
            <a:r>
              <a:rPr dirty="0"/>
              <a:t>UPDATES</a:t>
            </a:r>
            <a:r>
              <a:rPr spc="-80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spc="-10" dirty="0"/>
              <a:t>REMINDERS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90"/>
              </a:lnSpc>
            </a:pPr>
            <a:fld id="{81D60167-4931-47E6-BA6A-407CBD079E47}" type="slidenum">
              <a:rPr spc="-50" dirty="0"/>
              <a:t>8</a:t>
            </a:fld>
            <a:endParaRPr spc="-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latin typeface="Verdana"/>
                <a:cs typeface="Verdana"/>
              </a:rPr>
              <a:t>Learning</a:t>
            </a:r>
            <a:r>
              <a:rPr spc="-50">
                <a:latin typeface="Verdana"/>
                <a:cs typeface="Verdana"/>
              </a:rPr>
              <a:t> </a:t>
            </a:r>
            <a:r>
              <a:rPr>
                <a:latin typeface="Verdana"/>
                <a:cs typeface="Verdana"/>
              </a:rPr>
              <a:t>with</a:t>
            </a:r>
            <a:r>
              <a:rPr spc="-40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Purpose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2446" y="1314195"/>
            <a:ext cx="9666605" cy="383694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755015" algn="ctr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0068B3"/>
                </a:solidFill>
                <a:latin typeface="Arial"/>
                <a:cs typeface="Arial"/>
              </a:rPr>
              <a:t>202</a:t>
            </a:r>
            <a:r>
              <a:rPr lang="en-US" sz="2800" b="1" spc="-25" dirty="0">
                <a:solidFill>
                  <a:srgbClr val="0068B3"/>
                </a:solidFill>
                <a:latin typeface="Arial"/>
                <a:cs typeface="Arial"/>
              </a:rPr>
              <a:t>4</a:t>
            </a:r>
            <a:r>
              <a:rPr sz="2800" b="1" spc="-25" dirty="0">
                <a:solidFill>
                  <a:srgbClr val="0068B3"/>
                </a:solidFill>
                <a:latin typeface="Arial"/>
                <a:cs typeface="Arial"/>
              </a:rPr>
              <a:t>-</a:t>
            </a:r>
            <a:r>
              <a:rPr sz="2800" b="1" spc="-20" dirty="0">
                <a:solidFill>
                  <a:srgbClr val="0068B3"/>
                </a:solidFill>
                <a:latin typeface="Arial"/>
                <a:cs typeface="Arial"/>
              </a:rPr>
              <a:t>202</a:t>
            </a:r>
            <a:r>
              <a:rPr lang="en-US" sz="2800" b="1" spc="-20" dirty="0">
                <a:solidFill>
                  <a:srgbClr val="0068B3"/>
                </a:solidFill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ts val="2615"/>
              </a:lnSpc>
              <a:buClr>
                <a:srgbClr val="0070C0"/>
              </a:buClr>
              <a:buChar char="•"/>
              <a:tabLst>
                <a:tab pos="354330" algn="l"/>
              </a:tabLst>
            </a:pP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Candidates</a:t>
            </a:r>
            <a:r>
              <a:rPr sz="2200" spc="-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request</a:t>
            </a:r>
            <a:r>
              <a:rPr sz="2200" spc="-7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200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D0D0D"/>
                </a:solidFill>
                <a:latin typeface="Arial"/>
                <a:cs typeface="Arial"/>
              </a:rPr>
              <a:t>202</a:t>
            </a:r>
            <a:r>
              <a:rPr lang="en-US" sz="2200" spc="-30" dirty="0">
                <a:solidFill>
                  <a:srgbClr val="0D0D0D"/>
                </a:solidFill>
                <a:latin typeface="Arial"/>
                <a:cs typeface="Arial"/>
              </a:rPr>
              <a:t>4</a:t>
            </a:r>
            <a:r>
              <a:rPr sz="2200" spc="-30" dirty="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r>
              <a:rPr lang="en-US" sz="220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r>
              <a:rPr sz="2200" spc="-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P&amp;T</a:t>
            </a:r>
            <a:r>
              <a:rPr sz="2200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 err="1">
                <a:solidFill>
                  <a:srgbClr val="0D0D0D"/>
                </a:solidFill>
                <a:latin typeface="Arial"/>
                <a:cs typeface="Arial"/>
              </a:rPr>
              <a:t>fileshare</a:t>
            </a:r>
            <a:r>
              <a:rPr sz="2200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D0D0D"/>
                </a:solidFill>
                <a:latin typeface="Arial"/>
                <a:cs typeface="Arial"/>
              </a:rPr>
              <a:t>folder:</a:t>
            </a:r>
            <a:endParaRPr sz="2200" dirty="0">
              <a:latin typeface="Arial"/>
              <a:cs typeface="Arial"/>
            </a:endParaRPr>
          </a:p>
          <a:p>
            <a:pPr marL="354965" marR="1488440">
              <a:lnSpc>
                <a:spcPts val="2620"/>
              </a:lnSpc>
              <a:spcBef>
                <a:spcPts val="80"/>
              </a:spcBef>
            </a:pP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Complete</a:t>
            </a:r>
            <a:r>
              <a:rPr sz="2200" spc="-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sz="2200" spc="-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simple</a:t>
            </a:r>
            <a:r>
              <a:rPr sz="2200" spc="-7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web</a:t>
            </a:r>
            <a:r>
              <a:rPr sz="2200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form</a:t>
            </a:r>
            <a:r>
              <a:rPr sz="2200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sz="2200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www.uml.edu/pandt</a:t>
            </a:r>
            <a:r>
              <a:rPr sz="22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sz="2200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July</a:t>
            </a:r>
            <a:r>
              <a:rPr sz="2200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D0D0D"/>
                </a:solidFill>
                <a:latin typeface="Arial"/>
                <a:cs typeface="Arial"/>
              </a:rPr>
              <a:t>1, </a:t>
            </a:r>
            <a:r>
              <a:rPr sz="2200" spc="-10" dirty="0">
                <a:solidFill>
                  <a:srgbClr val="0D0D0D"/>
                </a:solidFill>
                <a:latin typeface="Arial"/>
                <a:cs typeface="Arial"/>
              </a:rPr>
              <a:t>202</a:t>
            </a:r>
            <a:r>
              <a:rPr lang="en-US" sz="2200" spc="-10" dirty="0">
                <a:solidFill>
                  <a:srgbClr val="0D0D0D"/>
                </a:solidFill>
                <a:latin typeface="Arial"/>
                <a:cs typeface="Arial"/>
              </a:rPr>
              <a:t>4</a:t>
            </a:r>
            <a:r>
              <a:rPr sz="2200" spc="-10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354965" marR="5080" indent="-342265">
              <a:lnSpc>
                <a:spcPts val="2500"/>
              </a:lnSpc>
              <a:spcBef>
                <a:spcPts val="1960"/>
              </a:spcBef>
              <a:buClr>
                <a:srgbClr val="0070C0"/>
              </a:buClr>
              <a:buChar char="•"/>
              <a:tabLst>
                <a:tab pos="354965" algn="l"/>
              </a:tabLst>
            </a:pPr>
            <a:r>
              <a:rPr lang="en-US" sz="2200" dirty="0">
                <a:solidFill>
                  <a:srgbClr val="0D0D0D"/>
                </a:solidFill>
                <a:latin typeface="Arial"/>
                <a:cs typeface="Arial"/>
              </a:rPr>
              <a:t>Candidates</a:t>
            </a:r>
            <a:r>
              <a:rPr sz="2200" spc="-11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may</a:t>
            </a:r>
            <a:r>
              <a:rPr sz="2200" spc="-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include</a:t>
            </a:r>
            <a:r>
              <a:rPr sz="2200" spc="-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200" spc="-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brief</a:t>
            </a:r>
            <a:r>
              <a:rPr sz="2200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D0D0D"/>
                </a:solidFill>
                <a:latin typeface="Arial"/>
                <a:cs typeface="Arial"/>
              </a:rPr>
              <a:t>Covid-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19</a:t>
            </a:r>
            <a:r>
              <a:rPr sz="2200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personal</a:t>
            </a:r>
            <a:r>
              <a:rPr sz="2200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impact</a:t>
            </a:r>
            <a:r>
              <a:rPr sz="2200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statement</a:t>
            </a:r>
            <a:r>
              <a:rPr sz="2200" spc="-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both</a:t>
            </a:r>
            <a:r>
              <a:rPr sz="2200" spc="-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D0D0D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sz="2200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materials</a:t>
            </a:r>
            <a:r>
              <a:rPr sz="2200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sz="2200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be</a:t>
            </a:r>
            <a:r>
              <a:rPr sz="2200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sent</a:t>
            </a:r>
            <a:r>
              <a:rPr sz="2200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sz="2200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reviewers</a:t>
            </a:r>
            <a:r>
              <a:rPr sz="2200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sz="2200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2200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D0D0D"/>
                </a:solidFill>
                <a:latin typeface="Arial"/>
                <a:cs typeface="Arial"/>
              </a:rPr>
              <a:t>their</a:t>
            </a:r>
            <a:r>
              <a:rPr sz="2200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D0D0D"/>
                </a:solidFill>
                <a:latin typeface="Arial"/>
                <a:cs typeface="Arial"/>
              </a:rPr>
              <a:t>portfolio.</a:t>
            </a:r>
            <a:endParaRPr sz="2200" dirty="0">
              <a:latin typeface="Arial"/>
              <a:cs typeface="Arial"/>
            </a:endParaRPr>
          </a:p>
          <a:p>
            <a:pPr marL="354965" marR="696595" indent="-342265">
              <a:lnSpc>
                <a:spcPts val="2500"/>
              </a:lnSpc>
              <a:spcBef>
                <a:spcPts val="2010"/>
              </a:spcBef>
              <a:buClr>
                <a:srgbClr val="0070C0"/>
              </a:buClr>
              <a:buChar char="•"/>
              <a:tabLst>
                <a:tab pos="354965" algn="l"/>
              </a:tabLst>
            </a:pPr>
            <a:r>
              <a:rPr sz="2200" spc="-10" dirty="0">
                <a:latin typeface="Arial"/>
                <a:cs typeface="Arial"/>
              </a:rPr>
              <a:t>Departments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been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urged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hold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DPC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Elections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Spring semester,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send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results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Dean,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cc: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  <a:hlinkClick r:id="rId5"/>
              </a:rPr>
              <a:t>pandt@uml.edu.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"/>
            <a:ext cx="12166600" cy="6858000"/>
            <a:chOff x="0" y="3"/>
            <a:chExt cx="12166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2166485" cy="68576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64213" y="803908"/>
              <a:ext cx="1391920" cy="19685"/>
            </a:xfrm>
            <a:custGeom>
              <a:avLst/>
              <a:gdLst/>
              <a:ahLst/>
              <a:cxnLst/>
              <a:rect l="l" t="t" r="r" b="b"/>
              <a:pathLst>
                <a:path w="1391920" h="19684">
                  <a:moveTo>
                    <a:pt x="1391869" y="0"/>
                  </a:moveTo>
                  <a:lnTo>
                    <a:pt x="0" y="0"/>
                  </a:lnTo>
                  <a:lnTo>
                    <a:pt x="0" y="19139"/>
                  </a:lnTo>
                  <a:lnTo>
                    <a:pt x="1391869" y="19139"/>
                  </a:lnTo>
                  <a:lnTo>
                    <a:pt x="139186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7942" y="6219595"/>
              <a:ext cx="361886" cy="47850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9229" y="378458"/>
            <a:ext cx="8597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PROMOTION</a:t>
            </a:r>
            <a:r>
              <a:rPr spc="-145"/>
              <a:t> </a:t>
            </a:r>
            <a:r>
              <a:t>&amp;</a:t>
            </a:r>
            <a:r>
              <a:rPr spc="-125"/>
              <a:t> </a:t>
            </a:r>
            <a:r>
              <a:t>TENURE</a:t>
            </a:r>
            <a:r>
              <a:rPr spc="-145"/>
              <a:t> </a:t>
            </a:r>
            <a:r>
              <a:t>PROCESS:</a:t>
            </a:r>
            <a:r>
              <a:rPr spc="-135"/>
              <a:t> </a:t>
            </a:r>
            <a:r>
              <a:t>EARLY</a:t>
            </a:r>
            <a:r>
              <a:rPr spc="-155"/>
              <a:t> </a:t>
            </a:r>
            <a:r>
              <a:rPr spc="-10"/>
              <a:t>STEPS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63277" y="966723"/>
            <a:ext cx="5862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>
                <a:latin typeface="Arial"/>
                <a:cs typeface="Arial"/>
              </a:rPr>
              <a:t>(Promotion</a:t>
            </a:r>
            <a:r>
              <a:rPr sz="2200" spc="-1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and/or</a:t>
            </a:r>
            <a:r>
              <a:rPr sz="2200" spc="-105">
                <a:latin typeface="Arial"/>
                <a:cs typeface="Arial"/>
              </a:rPr>
              <a:t> </a:t>
            </a:r>
            <a:r>
              <a:rPr sz="2200" spc="-70">
                <a:latin typeface="Arial"/>
                <a:cs typeface="Arial"/>
              </a:rPr>
              <a:t>Tenure</a:t>
            </a:r>
            <a:r>
              <a:rPr sz="2200" spc="-1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Calendar</a:t>
            </a:r>
            <a:r>
              <a:rPr sz="2200" spc="-75">
                <a:latin typeface="Arial"/>
                <a:cs typeface="Arial"/>
              </a:rPr>
              <a:t> </a:t>
            </a:r>
            <a:r>
              <a:rPr sz="2200" spc="-30">
                <a:latin typeface="Arial"/>
                <a:cs typeface="Arial"/>
              </a:rPr>
              <a:t>202</a:t>
            </a:r>
            <a:r>
              <a:rPr lang="en-US" sz="2200" spc="-30">
                <a:latin typeface="Arial"/>
                <a:cs typeface="Arial"/>
              </a:rPr>
              <a:t>4</a:t>
            </a:r>
            <a:r>
              <a:rPr sz="2200" spc="-30">
                <a:latin typeface="Arial"/>
                <a:cs typeface="Arial"/>
              </a:rPr>
              <a:t>-</a:t>
            </a:r>
            <a:r>
              <a:rPr sz="2200" spc="-10">
                <a:latin typeface="Arial"/>
                <a:cs typeface="Arial"/>
              </a:rPr>
              <a:t>202</a:t>
            </a:r>
            <a:r>
              <a:rPr lang="en-US" sz="2200" spc="-10">
                <a:latin typeface="Arial"/>
                <a:cs typeface="Arial"/>
              </a:rPr>
              <a:t>5</a:t>
            </a:r>
            <a:r>
              <a:rPr sz="2200" spc="-1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40740"/>
              </p:ext>
            </p:extLst>
          </p:nvPr>
        </p:nvGraphicFramePr>
        <p:xfrm>
          <a:off x="1048170" y="1385976"/>
          <a:ext cx="9776460" cy="413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4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Spring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800" spc="-20" dirty="0">
                          <a:latin typeface="Arial"/>
                          <a:cs typeface="Arial"/>
                        </a:rPr>
                        <a:t>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982980">
                        <a:lnSpc>
                          <a:spcPct val="99400"/>
                        </a:lnSpc>
                        <a:spcBef>
                          <a:spcPts val="1050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Candidates</a:t>
                      </a:r>
                      <a:r>
                        <a:rPr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complete</a:t>
                      </a:r>
                      <a:r>
                        <a:rPr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Appendix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2a</a:t>
                      </a:r>
                      <a:r>
                        <a:rPr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(Waiver</a:t>
                      </a:r>
                      <a:r>
                        <a:rPr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Statement</a:t>
                      </a:r>
                      <a:r>
                        <a:rPr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External </a:t>
                      </a:r>
                      <a:r>
                        <a:rPr sz="1800">
                          <a:latin typeface="Arial"/>
                          <a:cs typeface="Arial"/>
                        </a:rPr>
                        <a:t>Review</a:t>
                      </a:r>
                      <a:r>
                        <a:rPr sz="1800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Evaluator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Selections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Form)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submit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Dept.</a:t>
                      </a:r>
                      <a:r>
                        <a:rPr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Chair.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Chair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>
                          <a:latin typeface="Arial"/>
                          <a:cs typeface="Arial"/>
                        </a:rPr>
                        <a:t>&amp; </a:t>
                      </a:r>
                      <a:r>
                        <a:rPr sz="1800">
                          <a:latin typeface="Arial"/>
                          <a:cs typeface="Arial"/>
                        </a:rPr>
                        <a:t>Dean</a:t>
                      </a:r>
                      <a:r>
                        <a:rPr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complete</a:t>
                      </a:r>
                      <a:r>
                        <a:rPr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Appendix</a:t>
                      </a:r>
                      <a:r>
                        <a:rPr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2b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c.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spc="-20">
                          <a:latin typeface="Arial"/>
                          <a:cs typeface="Arial"/>
                        </a:rPr>
                        <a:t>Mid-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May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Chair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solicits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external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reviews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final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reviewers.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Candidates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provide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CV,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reasonable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samples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of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26364" marR="125730">
                        <a:lnSpc>
                          <a:spcPts val="2090"/>
                        </a:lnSpc>
                        <a:spcBef>
                          <a:spcPts val="68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scholarly</a:t>
                      </a:r>
                      <a:r>
                        <a:rPr sz="1800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work,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(optional)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brief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statements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accomplishments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Covid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Dept.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Chair.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00" marR="241935">
                        <a:lnSpc>
                          <a:spcPts val="2110"/>
                        </a:lnSpc>
                      </a:pPr>
                      <a:r>
                        <a:rPr sz="1800">
                          <a:latin typeface="Arial"/>
                          <a:cs typeface="Arial"/>
                        </a:rPr>
                        <a:t>Last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week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5">
                          <a:latin typeface="Arial"/>
                          <a:cs typeface="Arial"/>
                        </a:rPr>
                        <a:t>May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Chair</a:t>
                      </a:r>
                      <a:r>
                        <a:rPr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sends</a:t>
                      </a:r>
                      <a:r>
                        <a:rPr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materials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reviewers</a:t>
                      </a:r>
                      <a:r>
                        <a:rPr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who</a:t>
                      </a:r>
                      <a:r>
                        <a:rPr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have</a:t>
                      </a:r>
                      <a:r>
                        <a:rPr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accepted.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1800" spc="-20">
                          <a:latin typeface="Arial"/>
                          <a:cs typeface="Arial"/>
                        </a:rPr>
                        <a:t>Mid-June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593215">
                        <a:lnSpc>
                          <a:spcPts val="2090"/>
                        </a:lnSpc>
                        <a:spcBef>
                          <a:spcPts val="12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Chair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received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five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external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review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letter commitments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candidate,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solicit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reviewers.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518386" y="5644388"/>
            <a:ext cx="902589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>
                <a:latin typeface="Arial"/>
                <a:cs typeface="Arial"/>
              </a:rPr>
              <a:t>*Candidates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intending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apply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Promotion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Tenure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202</a:t>
            </a:r>
            <a:r>
              <a:rPr lang="en-US" sz="1800" spc="-25">
                <a:latin typeface="Arial"/>
                <a:cs typeface="Arial"/>
              </a:rPr>
              <a:t>4</a:t>
            </a:r>
            <a:r>
              <a:rPr sz="1800" spc="-25">
                <a:latin typeface="Arial"/>
                <a:cs typeface="Arial"/>
              </a:rPr>
              <a:t>-</a:t>
            </a:r>
            <a:r>
              <a:rPr sz="1800">
                <a:latin typeface="Arial"/>
                <a:cs typeface="Arial"/>
              </a:rPr>
              <a:t>202</a:t>
            </a:r>
            <a:r>
              <a:rPr lang="en-US" sz="1800">
                <a:latin typeface="Arial"/>
                <a:cs typeface="Arial"/>
              </a:rPr>
              <a:t>5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are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reminded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to </a:t>
            </a:r>
            <a:r>
              <a:rPr sz="1800">
                <a:latin typeface="Arial"/>
                <a:cs typeface="Arial"/>
              </a:rPr>
              <a:t>attend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Workshop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Preparing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Submitting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Electronic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Promotion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Materials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May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8386" y="6177788"/>
            <a:ext cx="650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1</a:t>
            </a:r>
            <a:r>
              <a:rPr lang="en-US" sz="1800">
                <a:latin typeface="Arial"/>
                <a:cs typeface="Arial"/>
              </a:rPr>
              <a:t>3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from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9:30am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–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11am.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Register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at:</a:t>
            </a:r>
            <a:r>
              <a:rPr sz="1800" spc="409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https://www.uml.edu/pandt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046" y="6374891"/>
            <a:ext cx="1308100" cy="3365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800" b="1" i="1">
                <a:solidFill>
                  <a:srgbClr val="BFBFBF"/>
                </a:solidFill>
                <a:latin typeface="Verdana"/>
                <a:cs typeface="Verdana"/>
              </a:rPr>
              <a:t>Learning</a:t>
            </a:r>
            <a:r>
              <a:rPr sz="800" b="1" i="1" spc="-50">
                <a:solidFill>
                  <a:srgbClr val="BFBFBF"/>
                </a:solidFill>
                <a:latin typeface="Verdana"/>
                <a:cs typeface="Verdana"/>
              </a:rPr>
              <a:t> </a:t>
            </a:r>
            <a:r>
              <a:rPr sz="800" b="1" i="1">
                <a:solidFill>
                  <a:srgbClr val="BFBFBF"/>
                </a:solidFill>
                <a:latin typeface="Verdana"/>
                <a:cs typeface="Verdana"/>
              </a:rPr>
              <a:t>with</a:t>
            </a:r>
            <a:r>
              <a:rPr sz="800" b="1" i="1" spc="-40">
                <a:solidFill>
                  <a:srgbClr val="BFBFBF"/>
                </a:solidFill>
                <a:latin typeface="Verdana"/>
                <a:cs typeface="Verdana"/>
              </a:rPr>
              <a:t> </a:t>
            </a:r>
            <a:r>
              <a:rPr sz="800" b="1" i="1" spc="-10">
                <a:solidFill>
                  <a:srgbClr val="BFBFBF"/>
                </a:solidFill>
                <a:latin typeface="Verdana"/>
                <a:cs typeface="Verdana"/>
              </a:rPr>
              <a:t>Purpose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800" b="1" i="1" spc="-10">
                <a:solidFill>
                  <a:srgbClr val="BFBFBF"/>
                </a:solidFill>
                <a:latin typeface="Arial"/>
                <a:cs typeface="Arial"/>
              </a:rPr>
              <a:t>Learning</a:t>
            </a:r>
            <a:r>
              <a:rPr sz="800" b="1" i="1" spc="-3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b="1" i="1">
                <a:solidFill>
                  <a:srgbClr val="BFBFBF"/>
                </a:solidFill>
                <a:latin typeface="Arial"/>
                <a:cs typeface="Arial"/>
              </a:rPr>
              <a:t>with</a:t>
            </a:r>
            <a:r>
              <a:rPr sz="800" b="1" i="1" spc="-15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b="1" i="1" spc="-10">
                <a:solidFill>
                  <a:srgbClr val="BFBFBF"/>
                </a:solidFill>
                <a:latin typeface="Arial"/>
                <a:cs typeface="Arial"/>
              </a:rPr>
              <a:t>Purpose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17427" y="63637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5510677650D24AAB8FBDE975516092" ma:contentTypeVersion="14" ma:contentTypeDescription="Create a new document." ma:contentTypeScope="" ma:versionID="5a22b8292e9152ba92b041510d5acc2e">
  <xsd:schema xmlns:xsd="http://www.w3.org/2001/XMLSchema" xmlns:xs="http://www.w3.org/2001/XMLSchema" xmlns:p="http://schemas.microsoft.com/office/2006/metadata/properties" xmlns:ns2="3b30d200-f85e-4ca9-bd3e-de27eacad1b9" xmlns:ns3="62812252-2f72-4f8b-a22a-162cc98de015" targetNamespace="http://schemas.microsoft.com/office/2006/metadata/properties" ma:root="true" ma:fieldsID="8d979ef78f9fbdc372a5d6820310a805" ns2:_="" ns3:_="">
    <xsd:import namespace="3b30d200-f85e-4ca9-bd3e-de27eacad1b9"/>
    <xsd:import namespace="62812252-2f72-4f8b-a22a-162cc98de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0d200-f85e-4ca9-bd3e-de27eacad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12252-2f72-4f8b-a22a-162cc98de0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e5fa931-b31e-47d4-9b65-aed1c40b862d}" ma:internalName="TaxCatchAll" ma:showField="CatchAllData" ma:web="62812252-2f72-4f8b-a22a-162cc98de0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513EC6-0448-42B1-B115-9F6C7E3BF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1BC43-63E2-4651-B8F5-E0523580736F}">
  <ds:schemaRefs>
    <ds:schemaRef ds:uri="3b30d200-f85e-4ca9-bd3e-de27eacad1b9"/>
    <ds:schemaRef ds:uri="62812252-2f72-4f8b-a22a-162cc98de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1644</Words>
  <Application>Microsoft Office PowerPoint</Application>
  <PresentationFormat>Custom</PresentationFormat>
  <Paragraphs>208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Courier New</vt:lpstr>
      <vt:lpstr>Times New Roman</vt:lpstr>
      <vt:lpstr>Verdana</vt:lpstr>
      <vt:lpstr>Office Theme</vt:lpstr>
      <vt:lpstr>PROVOST’S PROMOTION &amp; TENURE WORKSHOP</vt:lpstr>
      <vt:lpstr>A QUICK POLL – SHOW OF HANDS</vt:lpstr>
      <vt:lpstr>WORKSHOP GOALS</vt:lpstr>
      <vt:lpstr>AREAS OF EVALUATION</vt:lpstr>
      <vt:lpstr>DEMONSTRATING EXCELLENCE</vt:lpstr>
      <vt:lpstr>DEMONSTRATING EXCELLENCE</vt:lpstr>
      <vt:lpstr>DEMONSTRATING EXCELLENCE</vt:lpstr>
      <vt:lpstr>GUIDELINES UPDATES &amp; REMINDERS</vt:lpstr>
      <vt:lpstr>PROMOTION &amp; TENURE PROCESS: EARLY STEPS</vt:lpstr>
      <vt:lpstr>APPENDIX 1</vt:lpstr>
      <vt:lpstr>APPENDIX 2A</vt:lpstr>
      <vt:lpstr>PROMOTION AND TENURE PROCESS TIMELINE</vt:lpstr>
      <vt:lpstr>PROMOTION &amp; TENURE REVIEW LEVELS</vt:lpstr>
      <vt:lpstr>CANDIDATE MATERIALS</vt:lpstr>
      <vt:lpstr>CANDIDATE MATERIALS (CONT.)</vt:lpstr>
      <vt:lpstr>CANDIDATE MATERIALS (CONT.)</vt:lpstr>
      <vt:lpstr>PANEL: RECENT PERSPECTIVES ON THE PROMOTION &amp; TENURE PROCESS</vt:lpstr>
      <vt:lpstr>PROMOTION AND TENURE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Provosts TT Workshop Slides 2023-24.pdf</dc:title>
  <cp:lastModifiedBy>Coury, Daniel M</cp:lastModifiedBy>
  <cp:revision>5</cp:revision>
  <dcterms:created xsi:type="dcterms:W3CDTF">2024-02-21T20:07:34Z</dcterms:created>
  <dcterms:modified xsi:type="dcterms:W3CDTF">2024-05-03T13:15:36Z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LastSaved">
    <vt:filetime>2024-02-21T00:00:00Z</vt:filetime>
  </property>
  <property fmtid="{D5CDD505-2E9C-101B-9397-08002B2CF9AE}" pid="4" name="Producer">
    <vt:lpwstr>Equidox 5</vt:lpwstr>
  </property>
</Properties>
</file>