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66600" cy="6858000"/>
  <p:notesSz cx="121666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8A5506-3E21-4183-8987-A9D6162CB210}" v="72" dt="2024-04-29T16:01:09.14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96" y="43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21" Type="http://schemas.microsoft.com/office/2015/10/relationships/revisionInfo" Target="revisionInfo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495" y="2125980"/>
            <a:ext cx="1034161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0068B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4990" y="3840480"/>
            <a:ext cx="851662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1" i="1">
                <a:solidFill>
                  <a:srgbClr val="BFBFBF"/>
                </a:solidFill>
                <a:latin typeface="Verdana-BoldItalic"/>
                <a:cs typeface="Verdana-BoldItalic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t>Learning</a:t>
            </a:r>
            <a:r>
              <a:rPr spc="-25"/>
              <a:t> </a:t>
            </a:r>
            <a:r>
              <a:t>with</a:t>
            </a:r>
            <a:r>
              <a:rPr spc="-5"/>
              <a:t> </a:t>
            </a:r>
            <a:r>
              <a:rPr spc="-10"/>
              <a:t>Purpose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68B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1" i="1">
                <a:solidFill>
                  <a:srgbClr val="BFBFBF"/>
                </a:solidFill>
                <a:latin typeface="Verdana-BoldItalic"/>
                <a:cs typeface="Verdana-BoldItalic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t>Learning</a:t>
            </a:r>
            <a:r>
              <a:rPr spc="-25"/>
              <a:t> </a:t>
            </a:r>
            <a:r>
              <a:t>with</a:t>
            </a:r>
            <a:r>
              <a:rPr spc="-5"/>
              <a:t> </a:t>
            </a:r>
            <a:r>
              <a:rPr spc="-10"/>
              <a:t>Purpose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68B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330" y="1577340"/>
            <a:ext cx="5292471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5799" y="1577340"/>
            <a:ext cx="5292471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1" i="1">
                <a:solidFill>
                  <a:srgbClr val="BFBFBF"/>
                </a:solidFill>
                <a:latin typeface="Verdana-BoldItalic"/>
                <a:cs typeface="Verdana-BoldItalic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t>Learning</a:t>
            </a:r>
            <a:r>
              <a:rPr spc="-25"/>
              <a:t> </a:t>
            </a:r>
            <a:r>
              <a:t>with</a:t>
            </a:r>
            <a:r>
              <a:rPr spc="-5"/>
              <a:t> </a:t>
            </a:r>
            <a:r>
              <a:rPr spc="-10"/>
              <a:t>Purpose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68B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1" i="1">
                <a:solidFill>
                  <a:srgbClr val="BFBFBF"/>
                </a:solidFill>
                <a:latin typeface="Verdana-BoldItalic"/>
                <a:cs typeface="Verdana-BoldItalic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t>Learning</a:t>
            </a:r>
            <a:r>
              <a:rPr spc="-25"/>
              <a:t> </a:t>
            </a:r>
            <a:r>
              <a:t>with</a:t>
            </a:r>
            <a:r>
              <a:rPr spc="-5"/>
              <a:t> </a:t>
            </a:r>
            <a:r>
              <a:rPr spc="-10"/>
              <a:t>Purpose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1" i="1">
                <a:solidFill>
                  <a:srgbClr val="BFBFBF"/>
                </a:solidFill>
                <a:latin typeface="Verdana-BoldItalic"/>
                <a:cs typeface="Verdana-BoldItalic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t>Learning</a:t>
            </a:r>
            <a:r>
              <a:rPr spc="-25"/>
              <a:t> </a:t>
            </a:r>
            <a:r>
              <a:t>with</a:t>
            </a:r>
            <a:r>
              <a:rPr spc="-5"/>
              <a:t> </a:t>
            </a:r>
            <a:r>
              <a:rPr spc="-10"/>
              <a:t>Purpose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48520" y="287019"/>
            <a:ext cx="6325234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0068B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36291" y="1923872"/>
            <a:ext cx="7191375" cy="34518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2047" y="6432258"/>
            <a:ext cx="1308100" cy="149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1" i="1">
                <a:solidFill>
                  <a:srgbClr val="BFBFBF"/>
                </a:solidFill>
                <a:latin typeface="Verdana-BoldItalic"/>
                <a:cs typeface="Verdana-BoldItalic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t>Learning</a:t>
            </a:r>
            <a:r>
              <a:rPr spc="-25"/>
              <a:t> </a:t>
            </a:r>
            <a:r>
              <a:t>with</a:t>
            </a:r>
            <a:r>
              <a:rPr spc="-5"/>
              <a:t> </a:t>
            </a:r>
            <a:r>
              <a:rPr spc="-10"/>
              <a:t>Purpose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330" y="6377940"/>
            <a:ext cx="2798318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59952" y="6377940"/>
            <a:ext cx="2798318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PandT@uml.edu" TargetMode="External"/><Relationship Id="rId4" Type="http://schemas.openxmlformats.org/officeDocument/2006/relationships/hyperlink" Target="http://www.uml.edu/Pand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pandt@uml.edu" TargetMode="External"/><Relationship Id="rId4" Type="http://schemas.openxmlformats.org/officeDocument/2006/relationships/hyperlink" Target="http://www.uml.edu/pandt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9050" y="558114"/>
            <a:ext cx="12147550" cy="6300470"/>
            <a:chOff x="19050" y="558114"/>
            <a:chExt cx="12147550" cy="630047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50" y="558114"/>
              <a:ext cx="12147321" cy="6299885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660897" y="1070497"/>
              <a:ext cx="1371600" cy="18415"/>
            </a:xfrm>
            <a:custGeom>
              <a:avLst/>
              <a:gdLst/>
              <a:ahLst/>
              <a:cxnLst/>
              <a:rect l="l" t="t" r="r" b="b"/>
              <a:pathLst>
                <a:path w="1371600" h="18415">
                  <a:moveTo>
                    <a:pt x="1371600" y="0"/>
                  </a:moveTo>
                  <a:lnTo>
                    <a:pt x="0" y="0"/>
                  </a:lnTo>
                  <a:lnTo>
                    <a:pt x="0" y="18285"/>
                  </a:lnTo>
                  <a:lnTo>
                    <a:pt x="1371600" y="18285"/>
                  </a:lnTo>
                  <a:lnTo>
                    <a:pt x="137160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601297" y="6041791"/>
              <a:ext cx="356616" cy="457200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126155" y="92965"/>
            <a:ext cx="613981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/>
              <a:t>PROVOST’S</a:t>
            </a:r>
            <a:r>
              <a:rPr sz="2600" spc="-50" dirty="0"/>
              <a:t> </a:t>
            </a:r>
            <a:r>
              <a:rPr sz="2600" dirty="0"/>
              <a:t>PROMOTION</a:t>
            </a:r>
            <a:r>
              <a:rPr sz="2600" spc="-35" dirty="0"/>
              <a:t> </a:t>
            </a:r>
            <a:r>
              <a:rPr sz="2600" spc="-10" dirty="0"/>
              <a:t>WORKSHOP</a:t>
            </a:r>
            <a:endParaRPr sz="2600" dirty="0"/>
          </a:p>
        </p:txBody>
      </p:sp>
      <p:sp>
        <p:nvSpPr>
          <p:cNvPr id="8" name="object 8"/>
          <p:cNvSpPr txBox="1"/>
          <p:nvPr/>
        </p:nvSpPr>
        <p:spPr>
          <a:xfrm>
            <a:off x="1740623" y="2507996"/>
            <a:ext cx="8067675" cy="1318260"/>
          </a:xfrm>
          <a:prstGeom prst="rect">
            <a:avLst/>
          </a:prstGeom>
        </p:spPr>
        <p:txBody>
          <a:bodyPr vert="horz" wrap="square" lIns="0" tIns="1555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25"/>
              </a:spcBef>
            </a:pPr>
            <a:r>
              <a:rPr sz="1800">
                <a:solidFill>
                  <a:srgbClr val="0D0D0D"/>
                </a:solidFill>
                <a:latin typeface="Arial"/>
                <a:cs typeface="Arial"/>
              </a:rPr>
              <a:t>Demonstrating</a:t>
            </a:r>
            <a:r>
              <a:rPr sz="1800" spc="-8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0D0D0D"/>
                </a:solidFill>
                <a:latin typeface="Arial"/>
                <a:cs typeface="Arial"/>
              </a:rPr>
              <a:t>Excellence</a:t>
            </a:r>
            <a:r>
              <a:rPr sz="1800" spc="-4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0D0D0D"/>
                </a:solidFill>
                <a:latin typeface="Arial"/>
                <a:cs typeface="Arial"/>
              </a:rPr>
              <a:t>in</a:t>
            </a:r>
            <a:r>
              <a:rPr sz="1800" spc="-3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spc="-10">
                <a:solidFill>
                  <a:srgbClr val="0D0D0D"/>
                </a:solidFill>
                <a:latin typeface="Arial"/>
                <a:cs typeface="Arial"/>
              </a:rPr>
              <a:t>the</a:t>
            </a:r>
            <a:r>
              <a:rPr sz="1800" spc="-12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0D0D0D"/>
                </a:solidFill>
                <a:latin typeface="Arial"/>
                <a:cs typeface="Arial"/>
              </a:rPr>
              <a:t>Areas</a:t>
            </a:r>
            <a:r>
              <a:rPr sz="1800" spc="-4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0D0D0D"/>
                </a:solidFill>
                <a:latin typeface="Arial"/>
                <a:cs typeface="Arial"/>
              </a:rPr>
              <a:t>of</a:t>
            </a:r>
            <a:r>
              <a:rPr sz="1800" spc="-3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0D0D0D"/>
                </a:solidFill>
                <a:latin typeface="Arial"/>
                <a:cs typeface="Arial"/>
              </a:rPr>
              <a:t>Evaluation</a:t>
            </a:r>
            <a:r>
              <a:rPr sz="1800" spc="-4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0D0D0D"/>
                </a:solidFill>
                <a:latin typeface="Arial"/>
                <a:cs typeface="Arial"/>
              </a:rPr>
              <a:t>–</a:t>
            </a:r>
            <a:r>
              <a:rPr sz="1800" spc="-3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i="1">
                <a:solidFill>
                  <a:srgbClr val="0D0D0D"/>
                </a:solidFill>
                <a:latin typeface="Arial"/>
                <a:cs typeface="Arial"/>
              </a:rPr>
              <a:t>Provost</a:t>
            </a:r>
            <a:r>
              <a:rPr sz="1800" i="1" spc="-5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i="1">
                <a:solidFill>
                  <a:srgbClr val="0D0D0D"/>
                </a:solidFill>
                <a:latin typeface="Arial"/>
                <a:cs typeface="Arial"/>
              </a:rPr>
              <a:t>Joseph</a:t>
            </a:r>
            <a:r>
              <a:rPr sz="1800" i="1" spc="-5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i="1" spc="-10">
                <a:solidFill>
                  <a:srgbClr val="0D0D0D"/>
                </a:solidFill>
                <a:latin typeface="Arial"/>
                <a:cs typeface="Arial"/>
              </a:rPr>
              <a:t>Hartman</a:t>
            </a:r>
            <a:endParaRPr sz="1800">
              <a:latin typeface="Arial"/>
              <a:cs typeface="Arial"/>
            </a:endParaRPr>
          </a:p>
          <a:p>
            <a:pPr marL="471805">
              <a:lnSpc>
                <a:spcPct val="100000"/>
              </a:lnSpc>
              <a:spcBef>
                <a:spcPts val="1130"/>
              </a:spcBef>
              <a:tabLst>
                <a:tab pos="758190" algn="l"/>
              </a:tabLst>
            </a:pPr>
            <a:r>
              <a:rPr sz="1800" spc="660">
                <a:solidFill>
                  <a:srgbClr val="0070C0"/>
                </a:solidFill>
                <a:latin typeface="Arial Unicode MS"/>
                <a:cs typeface="Arial Unicode MS"/>
              </a:rPr>
              <a:t>.</a:t>
            </a:r>
            <a:r>
              <a:rPr sz="1800">
                <a:solidFill>
                  <a:srgbClr val="0070C0"/>
                </a:solidFill>
                <a:latin typeface="Arial Unicode MS"/>
                <a:cs typeface="Arial Unicode MS"/>
              </a:rPr>
              <a:t>	</a:t>
            </a:r>
            <a:r>
              <a:rPr sz="1800" spc="-10">
                <a:solidFill>
                  <a:srgbClr val="0D0D0D"/>
                </a:solidFill>
                <a:latin typeface="Arial"/>
                <a:cs typeface="Arial"/>
              </a:rPr>
              <a:t>Teaching</a:t>
            </a:r>
            <a:endParaRPr sz="1800">
              <a:latin typeface="Arial"/>
              <a:cs typeface="Arial"/>
            </a:endParaRPr>
          </a:p>
          <a:p>
            <a:pPr marL="471805">
              <a:lnSpc>
                <a:spcPct val="100000"/>
              </a:lnSpc>
              <a:spcBef>
                <a:spcPts val="1440"/>
              </a:spcBef>
              <a:tabLst>
                <a:tab pos="758190" algn="l"/>
              </a:tabLst>
            </a:pPr>
            <a:r>
              <a:rPr sz="1800" spc="660">
                <a:solidFill>
                  <a:srgbClr val="0070C0"/>
                </a:solidFill>
                <a:latin typeface="Arial Unicode MS"/>
                <a:cs typeface="Arial Unicode MS"/>
              </a:rPr>
              <a:t>.</a:t>
            </a:r>
            <a:r>
              <a:rPr sz="1800">
                <a:solidFill>
                  <a:srgbClr val="0070C0"/>
                </a:solidFill>
                <a:latin typeface="Arial Unicode MS"/>
                <a:cs typeface="Arial Unicode MS"/>
              </a:rPr>
              <a:t>	</a:t>
            </a:r>
            <a:r>
              <a:rPr sz="1800" spc="-10">
                <a:solidFill>
                  <a:srgbClr val="0D0D0D"/>
                </a:solidFill>
                <a:latin typeface="Arial"/>
                <a:cs typeface="Arial"/>
              </a:rPr>
              <a:t>Service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5665" y="4086859"/>
            <a:ext cx="4597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>
                <a:solidFill>
                  <a:srgbClr val="0D0D0D"/>
                </a:solidFill>
                <a:latin typeface="Arial"/>
                <a:cs typeface="Arial"/>
              </a:rPr>
              <a:t>9:30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5665" y="4592828"/>
            <a:ext cx="4597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>
                <a:solidFill>
                  <a:srgbClr val="0D0D0D"/>
                </a:solidFill>
                <a:latin typeface="Arial"/>
                <a:cs typeface="Arial"/>
              </a:rPr>
              <a:t>9:50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40623" y="4080764"/>
            <a:ext cx="44119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>
                <a:solidFill>
                  <a:srgbClr val="0D0D0D"/>
                </a:solidFill>
                <a:latin typeface="Arial"/>
                <a:cs typeface="Arial"/>
              </a:rPr>
              <a:t>Process</a:t>
            </a:r>
            <a:r>
              <a:rPr sz="1800" spc="-114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spc="-10">
                <a:solidFill>
                  <a:srgbClr val="0D0D0D"/>
                </a:solidFill>
                <a:latin typeface="Arial"/>
                <a:cs typeface="Arial"/>
              </a:rPr>
              <a:t>Timeline</a:t>
            </a:r>
            <a:r>
              <a:rPr sz="1800" spc="-6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0D0D0D"/>
                </a:solidFill>
                <a:latin typeface="Arial"/>
                <a:cs typeface="Arial"/>
              </a:rPr>
              <a:t>&amp;</a:t>
            </a:r>
            <a:r>
              <a:rPr sz="18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0D0D0D"/>
                </a:solidFill>
                <a:latin typeface="Arial"/>
                <a:cs typeface="Arial"/>
              </a:rPr>
              <a:t>Resources</a:t>
            </a:r>
            <a:r>
              <a:rPr sz="1800" spc="-4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0D0D0D"/>
                </a:solidFill>
                <a:latin typeface="Arial"/>
                <a:cs typeface="Arial"/>
              </a:rPr>
              <a:t>–</a:t>
            </a:r>
            <a:r>
              <a:rPr sz="1800" spc="-4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i="1">
                <a:solidFill>
                  <a:srgbClr val="0D0D0D"/>
                </a:solidFill>
                <a:latin typeface="Arial"/>
                <a:cs typeface="Arial"/>
              </a:rPr>
              <a:t>P&amp;T</a:t>
            </a:r>
            <a:r>
              <a:rPr sz="1800" i="1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i="1" spc="-20">
                <a:solidFill>
                  <a:srgbClr val="0D0D0D"/>
                </a:solidFill>
                <a:latin typeface="Arial"/>
                <a:cs typeface="Arial"/>
              </a:rPr>
              <a:t>Team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5665" y="2651252"/>
            <a:ext cx="4597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>
                <a:solidFill>
                  <a:srgbClr val="0D0D0D"/>
                </a:solidFill>
                <a:latin typeface="Arial"/>
                <a:cs typeface="Arial"/>
              </a:rPr>
              <a:t>9:05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40623" y="4586732"/>
            <a:ext cx="53047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35">
                <a:solidFill>
                  <a:srgbClr val="0D0D0D"/>
                </a:solidFill>
                <a:latin typeface="Arial"/>
                <a:cs typeface="Arial"/>
              </a:rPr>
              <a:t>Panel:</a:t>
            </a:r>
            <a:r>
              <a:rPr sz="1800" spc="-9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spc="-30">
                <a:solidFill>
                  <a:srgbClr val="0D0D0D"/>
                </a:solidFill>
                <a:latin typeface="Arial"/>
                <a:cs typeface="Arial"/>
              </a:rPr>
              <a:t>Recent</a:t>
            </a:r>
            <a:r>
              <a:rPr sz="1800" spc="-6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spc="-50">
                <a:solidFill>
                  <a:srgbClr val="0D0D0D"/>
                </a:solidFill>
                <a:latin typeface="Arial"/>
                <a:cs typeface="Arial"/>
              </a:rPr>
              <a:t>Perspectives</a:t>
            </a:r>
            <a:r>
              <a:rPr sz="1800" spc="-9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0D0D0D"/>
                </a:solidFill>
                <a:latin typeface="Arial"/>
                <a:cs typeface="Arial"/>
              </a:rPr>
              <a:t>on</a:t>
            </a:r>
            <a:r>
              <a:rPr sz="1800" spc="-1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0D0D0D"/>
                </a:solidFill>
                <a:latin typeface="Arial"/>
                <a:cs typeface="Arial"/>
              </a:rPr>
              <a:t>the</a:t>
            </a:r>
            <a:r>
              <a:rPr sz="1800" spc="-2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spc="-40">
                <a:solidFill>
                  <a:srgbClr val="0D0D0D"/>
                </a:solidFill>
                <a:latin typeface="Arial"/>
                <a:cs typeface="Arial"/>
              </a:rPr>
              <a:t>Promotion</a:t>
            </a:r>
            <a:r>
              <a:rPr sz="1800" spc="-6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spc="-10">
                <a:solidFill>
                  <a:srgbClr val="0D0D0D"/>
                </a:solidFill>
                <a:latin typeface="Arial"/>
                <a:cs typeface="Arial"/>
              </a:rPr>
              <a:t>Process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19683" y="5107940"/>
            <a:ext cx="5905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>
                <a:solidFill>
                  <a:srgbClr val="0D0D0D"/>
                </a:solidFill>
                <a:latin typeface="Arial"/>
                <a:cs typeface="Arial"/>
              </a:rPr>
              <a:t>10:40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34083" y="5107940"/>
            <a:ext cx="37630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>
                <a:solidFill>
                  <a:srgbClr val="0D0D0D"/>
                </a:solidFill>
                <a:latin typeface="Arial"/>
                <a:cs typeface="Arial"/>
              </a:rPr>
              <a:t>Open</a:t>
            </a:r>
            <a:r>
              <a:rPr sz="1800" spc="-8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spc="-10">
                <a:solidFill>
                  <a:srgbClr val="0D0D0D"/>
                </a:solidFill>
                <a:latin typeface="Arial"/>
                <a:cs typeface="Arial"/>
              </a:rPr>
              <a:t>Q&amp;A</a:t>
            </a:r>
            <a:r>
              <a:rPr sz="1800" spc="-13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0D0D0D"/>
                </a:solidFill>
                <a:latin typeface="Arial"/>
                <a:cs typeface="Arial"/>
              </a:rPr>
              <a:t>with</a:t>
            </a:r>
            <a:r>
              <a:rPr sz="1800" spc="-5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0D0D0D"/>
                </a:solidFill>
                <a:latin typeface="Arial"/>
                <a:cs typeface="Arial"/>
              </a:rPr>
              <a:t>panel</a:t>
            </a:r>
            <a:r>
              <a:rPr sz="1800" spc="-3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0D0D0D"/>
                </a:solidFill>
                <a:latin typeface="Arial"/>
                <a:cs typeface="Arial"/>
              </a:rPr>
              <a:t>and</a:t>
            </a:r>
            <a:r>
              <a:rPr sz="1800" spc="-4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spc="-10">
                <a:solidFill>
                  <a:srgbClr val="0D0D0D"/>
                </a:solidFill>
                <a:latin typeface="Arial"/>
                <a:cs typeface="Arial"/>
              </a:rPr>
              <a:t>presenters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974738" y="5830316"/>
            <a:ext cx="26708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>
                <a:solidFill>
                  <a:srgbClr val="0068B3"/>
                </a:solidFill>
                <a:latin typeface="Arial-BoldItalicMT"/>
                <a:cs typeface="Arial-BoldItalicMT"/>
              </a:rPr>
              <a:t>Thank</a:t>
            </a:r>
            <a:r>
              <a:rPr sz="1800" b="1" i="1" spc="-80">
                <a:solidFill>
                  <a:srgbClr val="0068B3"/>
                </a:solidFill>
                <a:latin typeface="Arial-BoldItalicMT"/>
                <a:cs typeface="Arial-BoldItalicMT"/>
              </a:rPr>
              <a:t> </a:t>
            </a:r>
            <a:r>
              <a:rPr sz="1800" b="1" i="1">
                <a:solidFill>
                  <a:srgbClr val="0068B3"/>
                </a:solidFill>
                <a:latin typeface="Arial-BoldItalicMT"/>
                <a:cs typeface="Arial-BoldItalicMT"/>
              </a:rPr>
              <a:t>you</a:t>
            </a:r>
            <a:r>
              <a:rPr sz="1800" b="1" i="1" spc="-70">
                <a:solidFill>
                  <a:srgbClr val="0068B3"/>
                </a:solidFill>
                <a:latin typeface="Arial-BoldItalicMT"/>
                <a:cs typeface="Arial-BoldItalicMT"/>
              </a:rPr>
              <a:t> </a:t>
            </a:r>
            <a:r>
              <a:rPr sz="1800" b="1" i="1">
                <a:solidFill>
                  <a:srgbClr val="0068B3"/>
                </a:solidFill>
                <a:latin typeface="Arial-BoldItalicMT"/>
                <a:cs typeface="Arial-BoldItalicMT"/>
              </a:rPr>
              <a:t>for</a:t>
            </a:r>
            <a:r>
              <a:rPr sz="1800" b="1" i="1" spc="-65">
                <a:solidFill>
                  <a:srgbClr val="0068B3"/>
                </a:solidFill>
                <a:latin typeface="Arial-BoldItalicMT"/>
                <a:cs typeface="Arial-BoldItalicMT"/>
              </a:rPr>
              <a:t> </a:t>
            </a:r>
            <a:r>
              <a:rPr sz="1800" b="1" i="1" spc="-10">
                <a:solidFill>
                  <a:srgbClr val="0068B3"/>
                </a:solidFill>
                <a:latin typeface="Arial-BoldItalicMT"/>
                <a:cs typeface="Arial-BoldItalicMT"/>
              </a:rPr>
              <a:t>attending!</a:t>
            </a:r>
            <a:endParaRPr sz="1800">
              <a:latin typeface="Arial-BoldItalicMT"/>
              <a:cs typeface="Arial-BoldItalicMT"/>
            </a:endParaRPr>
          </a:p>
        </p:txBody>
      </p:sp>
      <p:pic>
        <p:nvPic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925" y="228602"/>
            <a:ext cx="755002" cy="923287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851268" y="500379"/>
            <a:ext cx="7964170" cy="1963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81935" algn="ctr">
              <a:lnSpc>
                <a:spcPct val="100000"/>
              </a:lnSpc>
              <a:spcBef>
                <a:spcPts val="100"/>
              </a:spcBef>
            </a:pPr>
            <a:r>
              <a:rPr sz="2200" b="1" dirty="0">
                <a:solidFill>
                  <a:srgbClr val="0068B3"/>
                </a:solidFill>
                <a:latin typeface="Arial"/>
                <a:cs typeface="Arial"/>
              </a:rPr>
              <a:t>FOR</a:t>
            </a:r>
            <a:r>
              <a:rPr sz="2200" b="1" spc="-55" dirty="0">
                <a:solidFill>
                  <a:srgbClr val="0068B3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68B3"/>
                </a:solidFill>
                <a:latin typeface="Arial"/>
                <a:cs typeface="Arial"/>
              </a:rPr>
              <a:t>TEACHING</a:t>
            </a:r>
            <a:r>
              <a:rPr sz="2200" b="1" spc="-15" dirty="0">
                <a:solidFill>
                  <a:srgbClr val="0068B3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68B3"/>
                </a:solidFill>
                <a:latin typeface="Arial"/>
                <a:cs typeface="Arial"/>
              </a:rPr>
              <a:t>&amp;</a:t>
            </a:r>
            <a:r>
              <a:rPr sz="2200" b="1" spc="-20" dirty="0">
                <a:solidFill>
                  <a:srgbClr val="0068B3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0068B3"/>
                </a:solidFill>
                <a:latin typeface="Arial"/>
                <a:cs typeface="Arial"/>
              </a:rPr>
              <a:t>CLINICAL</a:t>
            </a:r>
            <a:r>
              <a:rPr sz="2200" b="1" spc="-20" dirty="0">
                <a:solidFill>
                  <a:srgbClr val="0068B3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0068B3"/>
                </a:solidFill>
                <a:latin typeface="Arial"/>
                <a:cs typeface="Arial"/>
              </a:rPr>
              <a:t>FACULTY</a:t>
            </a:r>
            <a:endParaRPr sz="2200" dirty="0">
              <a:latin typeface="Arial"/>
              <a:cs typeface="Arial"/>
            </a:endParaRPr>
          </a:p>
          <a:p>
            <a:pPr marL="2781935" algn="ctr">
              <a:lnSpc>
                <a:spcPct val="100000"/>
              </a:lnSpc>
              <a:spcBef>
                <a:spcPts val="1455"/>
              </a:spcBef>
            </a:pPr>
            <a:r>
              <a:rPr lang="en-US" sz="1800" spc="-45" dirty="0">
                <a:solidFill>
                  <a:srgbClr val="00C0F3"/>
                </a:solidFill>
                <a:latin typeface="Arial"/>
                <a:cs typeface="Arial"/>
              </a:rPr>
              <a:t>MONDAY</a:t>
            </a:r>
            <a:r>
              <a:rPr sz="1800" spc="-45" dirty="0">
                <a:solidFill>
                  <a:srgbClr val="00C0F3"/>
                </a:solidFill>
                <a:latin typeface="Arial"/>
                <a:cs typeface="Arial"/>
              </a:rPr>
              <a:t>,</a:t>
            </a:r>
            <a:r>
              <a:rPr sz="1800" spc="-110" dirty="0">
                <a:solidFill>
                  <a:srgbClr val="00C0F3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C0F3"/>
                </a:solidFill>
                <a:latin typeface="Arial"/>
                <a:cs typeface="Arial"/>
              </a:rPr>
              <a:t>MAY</a:t>
            </a:r>
            <a:r>
              <a:rPr sz="1800" spc="-70" dirty="0">
                <a:solidFill>
                  <a:srgbClr val="00C0F3"/>
                </a:solidFill>
                <a:latin typeface="Arial"/>
                <a:cs typeface="Arial"/>
              </a:rPr>
              <a:t> </a:t>
            </a:r>
            <a:r>
              <a:rPr lang="en-US" spc="-70" dirty="0">
                <a:solidFill>
                  <a:srgbClr val="00C0F3"/>
                </a:solidFill>
                <a:latin typeface="Arial"/>
                <a:cs typeface="Arial"/>
              </a:rPr>
              <a:t>6</a:t>
            </a:r>
            <a:r>
              <a:rPr sz="1800" dirty="0">
                <a:solidFill>
                  <a:srgbClr val="00C0F3"/>
                </a:solidFill>
                <a:latin typeface="Arial"/>
                <a:cs typeface="Arial"/>
              </a:rPr>
              <a:t>,</a:t>
            </a:r>
            <a:r>
              <a:rPr sz="1800" spc="-40" dirty="0">
                <a:solidFill>
                  <a:srgbClr val="00C0F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C0F3"/>
                </a:solidFill>
                <a:latin typeface="Arial"/>
                <a:cs typeface="Arial"/>
              </a:rPr>
              <a:t>202</a:t>
            </a:r>
            <a:r>
              <a:rPr lang="en-US" sz="1800" dirty="0">
                <a:solidFill>
                  <a:srgbClr val="00C0F3"/>
                </a:solidFill>
                <a:latin typeface="Arial"/>
                <a:cs typeface="Arial"/>
              </a:rPr>
              <a:t>4</a:t>
            </a:r>
            <a:r>
              <a:rPr sz="1800" spc="-35" dirty="0">
                <a:solidFill>
                  <a:srgbClr val="00C0F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C0F3"/>
                </a:solidFill>
                <a:latin typeface="Arial"/>
                <a:cs typeface="Arial"/>
              </a:rPr>
              <a:t>•</a:t>
            </a:r>
            <a:r>
              <a:rPr sz="1800" spc="-40" dirty="0">
                <a:solidFill>
                  <a:srgbClr val="00C0F3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00C0F3"/>
                </a:solidFill>
                <a:latin typeface="Arial"/>
                <a:cs typeface="Arial"/>
              </a:rPr>
              <a:t>9:00-</a:t>
            </a:r>
            <a:r>
              <a:rPr sz="1800" spc="-45" dirty="0">
                <a:solidFill>
                  <a:srgbClr val="00C0F3"/>
                </a:solidFill>
                <a:latin typeface="Arial"/>
                <a:cs typeface="Arial"/>
              </a:rPr>
              <a:t>11:00</a:t>
            </a:r>
            <a:r>
              <a:rPr sz="1800" spc="-145" dirty="0">
                <a:solidFill>
                  <a:srgbClr val="00C0F3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00C0F3"/>
                </a:solidFill>
                <a:latin typeface="Arial"/>
                <a:cs typeface="Arial"/>
              </a:rPr>
              <a:t>AM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40"/>
              </a:spcBef>
            </a:pPr>
            <a:r>
              <a:rPr sz="1800" b="1" spc="-10" dirty="0">
                <a:latin typeface="Arial"/>
                <a:cs typeface="Arial"/>
              </a:rPr>
              <a:t>AGENDA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  <a:tabLst>
                <a:tab pos="900430" algn="l"/>
              </a:tabLst>
            </a:pPr>
            <a:r>
              <a:rPr sz="1800" spc="-20" dirty="0">
                <a:solidFill>
                  <a:srgbClr val="0D0D0D"/>
                </a:solidFill>
                <a:latin typeface="Arial"/>
                <a:cs typeface="Arial"/>
              </a:rPr>
              <a:t>9:00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	Welcome,</a:t>
            </a:r>
            <a:r>
              <a:rPr sz="1800" spc="-8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poll,</a:t>
            </a:r>
            <a:r>
              <a:rPr sz="1800" spc="-7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&amp;</a:t>
            </a:r>
            <a:r>
              <a:rPr sz="1800" spc="-8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D0D0D"/>
                </a:solidFill>
                <a:latin typeface="Arial"/>
                <a:cs typeface="Arial"/>
              </a:rPr>
              <a:t>workshop</a:t>
            </a:r>
            <a:r>
              <a:rPr sz="1800" spc="-6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D0D0D"/>
                </a:solidFill>
                <a:latin typeface="Arial"/>
                <a:cs typeface="Arial"/>
              </a:rPr>
              <a:t>goals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t>Learning</a:t>
            </a:r>
            <a:r>
              <a:rPr spc="-25"/>
              <a:t> </a:t>
            </a:r>
            <a:r>
              <a:t>with</a:t>
            </a:r>
            <a:r>
              <a:rPr spc="-5"/>
              <a:t> </a:t>
            </a:r>
            <a:r>
              <a:rPr spc="-10"/>
              <a:t>Purpose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700" y="0"/>
            <a:ext cx="12153900" cy="6858000"/>
            <a:chOff x="12700" y="0"/>
            <a:chExt cx="121539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700" y="0"/>
              <a:ext cx="12153582" cy="6857998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397081" y="1103398"/>
              <a:ext cx="1372235" cy="18415"/>
            </a:xfrm>
            <a:custGeom>
              <a:avLst/>
              <a:gdLst/>
              <a:ahLst/>
              <a:cxnLst/>
              <a:rect l="l" t="t" r="r" b="b"/>
              <a:pathLst>
                <a:path w="1372234" h="18415">
                  <a:moveTo>
                    <a:pt x="1372107" y="0"/>
                  </a:moveTo>
                  <a:lnTo>
                    <a:pt x="0" y="0"/>
                  </a:lnTo>
                  <a:lnTo>
                    <a:pt x="0" y="18354"/>
                  </a:lnTo>
                  <a:lnTo>
                    <a:pt x="1372107" y="18354"/>
                  </a:lnTo>
                  <a:lnTo>
                    <a:pt x="1372107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339652" y="6093165"/>
              <a:ext cx="356743" cy="458900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103687" y="482090"/>
            <a:ext cx="427228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CANDIDATE</a:t>
            </a:r>
            <a:r>
              <a:rPr spc="-125"/>
              <a:t> </a:t>
            </a:r>
            <a:r>
              <a:rPr spc="-10"/>
              <a:t>MATERIALS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t>Learning</a:t>
            </a:r>
            <a:r>
              <a:rPr spc="-25"/>
              <a:t> </a:t>
            </a:r>
            <a:r>
              <a:t>with</a:t>
            </a:r>
            <a:r>
              <a:rPr spc="-5"/>
              <a:t> </a:t>
            </a:r>
            <a:r>
              <a:rPr spc="-10"/>
              <a:t>Purpose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284465" y="1285747"/>
            <a:ext cx="8105775" cy="33134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>
                <a:latin typeface="Arial"/>
                <a:cs typeface="Arial"/>
              </a:rPr>
              <a:t>Candidates</a:t>
            </a:r>
            <a:r>
              <a:rPr sz="2400" spc="-80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upload</a:t>
            </a:r>
            <a:r>
              <a:rPr sz="2400" spc="-60">
                <a:latin typeface="Arial"/>
                <a:cs typeface="Arial"/>
              </a:rPr>
              <a:t> </a:t>
            </a:r>
            <a:r>
              <a:rPr sz="2400" u="heavy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two</a:t>
            </a:r>
            <a:r>
              <a:rPr sz="2400" u="heavy" spc="-9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u="heavy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PDF</a:t>
            </a:r>
            <a:r>
              <a:rPr sz="2400" u="heavy" spc="-7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u="heavy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files</a:t>
            </a:r>
            <a:r>
              <a:rPr sz="2400" u="heavy" spc="-9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with</a:t>
            </a:r>
            <a:r>
              <a:rPr sz="2400" spc="-60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the</a:t>
            </a:r>
            <a:r>
              <a:rPr sz="2400" spc="-60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following</a:t>
            </a:r>
            <a:r>
              <a:rPr sz="2400" spc="-65">
                <a:latin typeface="Arial"/>
                <a:cs typeface="Arial"/>
              </a:rPr>
              <a:t> </a:t>
            </a:r>
            <a:r>
              <a:rPr sz="2400" spc="-10">
                <a:latin typeface="Arial"/>
                <a:cs typeface="Arial"/>
              </a:rPr>
              <a:t>contents: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b="1">
                <a:latin typeface="Arial"/>
                <a:cs typeface="Arial"/>
              </a:rPr>
              <a:t>Main</a:t>
            </a:r>
            <a:r>
              <a:rPr sz="2400" b="1" spc="-105">
                <a:latin typeface="Arial"/>
                <a:cs typeface="Arial"/>
              </a:rPr>
              <a:t> </a:t>
            </a:r>
            <a:r>
              <a:rPr sz="2400" b="1">
                <a:latin typeface="Arial"/>
                <a:cs typeface="Arial"/>
              </a:rPr>
              <a:t>Portfolio</a:t>
            </a:r>
            <a:r>
              <a:rPr sz="2400" b="1" spc="-95">
                <a:latin typeface="Arial"/>
                <a:cs typeface="Arial"/>
              </a:rPr>
              <a:t> </a:t>
            </a:r>
            <a:r>
              <a:rPr sz="2400" b="1">
                <a:latin typeface="Arial"/>
                <a:cs typeface="Arial"/>
              </a:rPr>
              <a:t>(pdf</a:t>
            </a:r>
            <a:r>
              <a:rPr sz="2400" b="1" spc="-65">
                <a:latin typeface="Arial"/>
                <a:cs typeface="Arial"/>
              </a:rPr>
              <a:t> </a:t>
            </a:r>
            <a:r>
              <a:rPr sz="2400" b="1" spc="-25">
                <a:latin typeface="Arial"/>
                <a:cs typeface="Arial"/>
              </a:rPr>
              <a:t>#1)</a:t>
            </a:r>
            <a:endParaRPr sz="2400">
              <a:latin typeface="Arial"/>
              <a:cs typeface="Arial"/>
            </a:endParaRPr>
          </a:p>
          <a:p>
            <a:pPr marL="346075" indent="-196850">
              <a:lnSpc>
                <a:spcPct val="100000"/>
              </a:lnSpc>
              <a:spcBef>
                <a:spcPts val="615"/>
              </a:spcBef>
              <a:buClr>
                <a:srgbClr val="00C0F3"/>
              </a:buClr>
              <a:buChar char="–"/>
              <a:tabLst>
                <a:tab pos="346075" algn="l"/>
              </a:tabLst>
            </a:pPr>
            <a:r>
              <a:rPr sz="2000">
                <a:latin typeface="Arial"/>
                <a:cs typeface="Arial"/>
              </a:rPr>
              <a:t>Cover</a:t>
            </a:r>
            <a:r>
              <a:rPr sz="2000" spc="-70">
                <a:latin typeface="Arial"/>
                <a:cs typeface="Arial"/>
              </a:rPr>
              <a:t> </a:t>
            </a:r>
            <a:r>
              <a:rPr sz="2000" spc="-20">
                <a:latin typeface="Arial"/>
                <a:cs typeface="Arial"/>
              </a:rPr>
              <a:t>page</a:t>
            </a:r>
            <a:endParaRPr sz="2000">
              <a:latin typeface="Arial"/>
              <a:cs typeface="Arial"/>
            </a:endParaRPr>
          </a:p>
          <a:p>
            <a:pPr marL="346075" indent="-196850">
              <a:lnSpc>
                <a:spcPct val="100000"/>
              </a:lnSpc>
              <a:spcBef>
                <a:spcPts val="1200"/>
              </a:spcBef>
              <a:buClr>
                <a:srgbClr val="00C0F3"/>
              </a:buClr>
              <a:buChar char="–"/>
              <a:tabLst>
                <a:tab pos="346075" algn="l"/>
              </a:tabLst>
            </a:pPr>
            <a:r>
              <a:rPr sz="2000" spc="-25">
                <a:latin typeface="Arial"/>
                <a:cs typeface="Arial"/>
              </a:rPr>
              <a:t>Candidate’s</a:t>
            </a:r>
            <a:r>
              <a:rPr sz="2000" spc="-9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Curriculum</a:t>
            </a:r>
            <a:r>
              <a:rPr sz="2000" spc="-5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Vitae</a:t>
            </a:r>
            <a:r>
              <a:rPr sz="2000" spc="-45">
                <a:latin typeface="Arial"/>
                <a:cs typeface="Arial"/>
              </a:rPr>
              <a:t> </a:t>
            </a:r>
            <a:r>
              <a:rPr sz="2000" spc="-20">
                <a:latin typeface="Arial"/>
                <a:cs typeface="Arial"/>
              </a:rPr>
              <a:t>(CV)</a:t>
            </a:r>
            <a:endParaRPr sz="2000">
              <a:latin typeface="Arial"/>
              <a:cs typeface="Arial"/>
            </a:endParaRPr>
          </a:p>
          <a:p>
            <a:pPr marL="346075" indent="-196850">
              <a:lnSpc>
                <a:spcPct val="100000"/>
              </a:lnSpc>
              <a:spcBef>
                <a:spcPts val="1105"/>
              </a:spcBef>
              <a:buClr>
                <a:srgbClr val="00C0F3"/>
              </a:buClr>
              <a:buChar char="–"/>
              <a:tabLst>
                <a:tab pos="346075" algn="l"/>
              </a:tabLst>
            </a:pPr>
            <a:r>
              <a:rPr sz="2000" spc="-20">
                <a:latin typeface="Arial"/>
                <a:cs typeface="Arial"/>
              </a:rPr>
              <a:t>Candidate’s</a:t>
            </a:r>
            <a:r>
              <a:rPr sz="2000" spc="-70">
                <a:latin typeface="Arial"/>
                <a:cs typeface="Arial"/>
              </a:rPr>
              <a:t> </a:t>
            </a:r>
            <a:r>
              <a:rPr sz="2000" spc="-20">
                <a:latin typeface="Arial"/>
                <a:cs typeface="Arial"/>
              </a:rPr>
              <a:t>Narrative—</a:t>
            </a:r>
            <a:r>
              <a:rPr sz="2000">
                <a:latin typeface="Arial"/>
                <a:cs typeface="Arial"/>
              </a:rPr>
              <a:t>recommended</a:t>
            </a:r>
            <a:r>
              <a:rPr sz="2000" spc="-2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length:</a:t>
            </a:r>
            <a:r>
              <a:rPr sz="2000" spc="-2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5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to</a:t>
            </a:r>
            <a:r>
              <a:rPr sz="2000" spc="-1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7</a:t>
            </a:r>
            <a:r>
              <a:rPr sz="2000" spc="-20">
                <a:latin typeface="Arial"/>
                <a:cs typeface="Arial"/>
              </a:rPr>
              <a:t> </a:t>
            </a:r>
            <a:r>
              <a:rPr sz="2000" spc="-10">
                <a:latin typeface="Arial"/>
                <a:cs typeface="Arial"/>
              </a:rPr>
              <a:t>pages</a:t>
            </a:r>
            <a:endParaRPr sz="2000">
              <a:latin typeface="Arial"/>
              <a:cs typeface="Arial"/>
            </a:endParaRPr>
          </a:p>
          <a:p>
            <a:pPr marL="346075" indent="-196850">
              <a:lnSpc>
                <a:spcPct val="100000"/>
              </a:lnSpc>
              <a:spcBef>
                <a:spcPts val="1200"/>
              </a:spcBef>
              <a:buClr>
                <a:srgbClr val="00C0F3"/>
              </a:buClr>
              <a:buChar char="–"/>
              <a:tabLst>
                <a:tab pos="346075" algn="l"/>
              </a:tabLst>
            </a:pPr>
            <a:r>
              <a:rPr sz="2000" spc="-20">
                <a:latin typeface="Arial"/>
                <a:cs typeface="Arial"/>
              </a:rPr>
              <a:t>Instructional</a:t>
            </a:r>
            <a:r>
              <a:rPr sz="2000" spc="-12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Activity</a:t>
            </a:r>
            <a:r>
              <a:rPr sz="2000" spc="-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Chart</a:t>
            </a:r>
            <a:r>
              <a:rPr sz="2000" spc="-1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(Appendix </a:t>
            </a:r>
            <a:r>
              <a:rPr sz="2000" spc="-25">
                <a:latin typeface="Arial"/>
                <a:cs typeface="Arial"/>
              </a:rPr>
              <a:t>6)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12162155" cy="6858000"/>
            <a:chOff x="0" y="0"/>
            <a:chExt cx="12162155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61837" cy="68579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395112" y="1124714"/>
              <a:ext cx="1371600" cy="18415"/>
            </a:xfrm>
            <a:custGeom>
              <a:avLst/>
              <a:gdLst/>
              <a:ahLst/>
              <a:cxnLst/>
              <a:rect l="l" t="t" r="r" b="b"/>
              <a:pathLst>
                <a:path w="1371600" h="18415">
                  <a:moveTo>
                    <a:pt x="1371600" y="0"/>
                  </a:moveTo>
                  <a:lnTo>
                    <a:pt x="0" y="0"/>
                  </a:lnTo>
                  <a:lnTo>
                    <a:pt x="0" y="18285"/>
                  </a:lnTo>
                  <a:lnTo>
                    <a:pt x="1371600" y="18285"/>
                  </a:lnTo>
                  <a:lnTo>
                    <a:pt x="137160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335511" y="6096000"/>
              <a:ext cx="356616" cy="457200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1284770" y="1273781"/>
            <a:ext cx="9948545" cy="480187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640"/>
              </a:spcBef>
            </a:pPr>
            <a:r>
              <a:rPr sz="2000" spc="-10">
                <a:latin typeface="Arial"/>
                <a:cs typeface="Arial"/>
              </a:rPr>
              <a:t>Required:</a:t>
            </a:r>
            <a:endParaRPr sz="2000">
              <a:latin typeface="Arial"/>
              <a:cs typeface="Arial"/>
            </a:endParaRPr>
          </a:p>
          <a:p>
            <a:pPr marL="428625" marR="5080" indent="-231140" algn="just">
              <a:lnSpc>
                <a:spcPct val="102200"/>
              </a:lnSpc>
              <a:spcBef>
                <a:spcPts val="440"/>
              </a:spcBef>
              <a:buClr>
                <a:srgbClr val="00C0F3"/>
              </a:buClr>
              <a:buChar char="–"/>
              <a:tabLst>
                <a:tab pos="428625" algn="l"/>
              </a:tabLst>
            </a:pPr>
            <a:r>
              <a:rPr sz="1800">
                <a:latin typeface="Arial"/>
                <a:cs typeface="Arial"/>
              </a:rPr>
              <a:t>All</a:t>
            </a:r>
            <a:r>
              <a:rPr sz="1800" spc="5">
                <a:latin typeface="Arial"/>
                <a:cs typeface="Arial"/>
              </a:rPr>
              <a:t>  </a:t>
            </a:r>
            <a:r>
              <a:rPr sz="1800">
                <a:latin typeface="Arial"/>
                <a:cs typeface="Arial"/>
              </a:rPr>
              <a:t>annual</a:t>
            </a:r>
            <a:r>
              <a:rPr sz="1800" spc="5">
                <a:latin typeface="Arial"/>
                <a:cs typeface="Arial"/>
              </a:rPr>
              <a:t>  </a:t>
            </a:r>
            <a:r>
              <a:rPr sz="1800">
                <a:latin typeface="Arial"/>
                <a:cs typeface="Arial"/>
              </a:rPr>
              <a:t>or</a:t>
            </a:r>
            <a:r>
              <a:rPr sz="1800" spc="5">
                <a:latin typeface="Arial"/>
                <a:cs typeface="Arial"/>
              </a:rPr>
              <a:t>  </a:t>
            </a:r>
            <a:r>
              <a:rPr sz="1800">
                <a:latin typeface="Arial"/>
                <a:cs typeface="Arial"/>
              </a:rPr>
              <a:t>periodic</a:t>
            </a:r>
            <a:r>
              <a:rPr sz="1800" spc="5">
                <a:latin typeface="Arial"/>
                <a:cs typeface="Arial"/>
              </a:rPr>
              <a:t>  </a:t>
            </a:r>
            <a:r>
              <a:rPr sz="1800">
                <a:latin typeface="Arial"/>
                <a:cs typeface="Arial"/>
              </a:rPr>
              <a:t>evaluations</a:t>
            </a:r>
            <a:r>
              <a:rPr sz="1800" spc="5">
                <a:latin typeface="Arial"/>
                <a:cs typeface="Arial"/>
              </a:rPr>
              <a:t>  </a:t>
            </a:r>
            <a:r>
              <a:rPr sz="1800">
                <a:latin typeface="Arial"/>
                <a:cs typeface="Arial"/>
              </a:rPr>
              <a:t>by</a:t>
            </a:r>
            <a:r>
              <a:rPr sz="1800" spc="5">
                <a:latin typeface="Arial"/>
                <a:cs typeface="Arial"/>
              </a:rPr>
              <a:t>  </a:t>
            </a:r>
            <a:r>
              <a:rPr sz="1800">
                <a:latin typeface="Arial"/>
                <a:cs typeface="Arial"/>
              </a:rPr>
              <a:t>the</a:t>
            </a:r>
            <a:r>
              <a:rPr sz="1800" spc="10">
                <a:latin typeface="Arial"/>
                <a:cs typeface="Arial"/>
              </a:rPr>
              <a:t>  </a:t>
            </a:r>
            <a:r>
              <a:rPr sz="1800">
                <a:latin typeface="Arial"/>
                <a:cs typeface="Arial"/>
              </a:rPr>
              <a:t>Department</a:t>
            </a:r>
            <a:r>
              <a:rPr sz="1800" spc="5">
                <a:latin typeface="Arial"/>
                <a:cs typeface="Arial"/>
              </a:rPr>
              <a:t>  </a:t>
            </a:r>
            <a:r>
              <a:rPr sz="1800">
                <a:latin typeface="Arial"/>
                <a:cs typeface="Arial"/>
              </a:rPr>
              <a:t>Personnel</a:t>
            </a:r>
            <a:r>
              <a:rPr sz="1800" spc="5">
                <a:latin typeface="Arial"/>
                <a:cs typeface="Arial"/>
              </a:rPr>
              <a:t>  </a:t>
            </a:r>
            <a:r>
              <a:rPr sz="1800">
                <a:latin typeface="Arial"/>
                <a:cs typeface="Arial"/>
              </a:rPr>
              <a:t>Committee,</a:t>
            </a:r>
            <a:r>
              <a:rPr sz="1800" spc="10">
                <a:latin typeface="Arial"/>
                <a:cs typeface="Arial"/>
              </a:rPr>
              <a:t>  </a:t>
            </a:r>
            <a:r>
              <a:rPr sz="1800" spc="-10">
                <a:latin typeface="Arial"/>
                <a:cs typeface="Arial"/>
              </a:rPr>
              <a:t>department </a:t>
            </a:r>
            <a:r>
              <a:rPr sz="1800">
                <a:latin typeface="Arial"/>
                <a:cs typeface="Arial"/>
              </a:rPr>
              <a:t>chair,</a:t>
            </a:r>
            <a:r>
              <a:rPr sz="1800" spc="105">
                <a:latin typeface="Arial"/>
                <a:cs typeface="Arial"/>
              </a:rPr>
              <a:t>  </a:t>
            </a:r>
            <a:r>
              <a:rPr sz="1800">
                <a:latin typeface="Arial"/>
                <a:cs typeface="Arial"/>
              </a:rPr>
              <a:t>and</a:t>
            </a:r>
            <a:r>
              <a:rPr sz="1800" spc="11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dean</a:t>
            </a:r>
            <a:r>
              <a:rPr sz="1800" spc="11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(include</a:t>
            </a:r>
            <a:r>
              <a:rPr sz="1800" spc="10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formal</a:t>
            </a:r>
            <a:r>
              <a:rPr sz="1800" spc="10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annual</a:t>
            </a:r>
            <a:r>
              <a:rPr sz="1800" spc="11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evaluations</a:t>
            </a:r>
            <a:r>
              <a:rPr sz="1800" spc="10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and</a:t>
            </a:r>
            <a:r>
              <a:rPr sz="1800" spc="10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classroom</a:t>
            </a:r>
            <a:r>
              <a:rPr sz="1800" spc="11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observations</a:t>
            </a:r>
            <a:r>
              <a:rPr sz="1800" spc="10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of</a:t>
            </a:r>
            <a:r>
              <a:rPr sz="1800" spc="105">
                <a:latin typeface="Arial"/>
                <a:cs typeface="Arial"/>
              </a:rPr>
              <a:t> </a:t>
            </a:r>
            <a:r>
              <a:rPr sz="1800" spc="-10">
                <a:latin typeface="Arial"/>
                <a:cs typeface="Arial"/>
              </a:rPr>
              <a:t>teaching; </a:t>
            </a:r>
            <a:r>
              <a:rPr sz="1800">
                <a:latin typeface="Arial"/>
                <a:cs typeface="Arial"/>
              </a:rPr>
              <a:t>exclude</a:t>
            </a:r>
            <a:r>
              <a:rPr sz="1800" spc="-9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reappointment</a:t>
            </a:r>
            <a:r>
              <a:rPr sz="1800" spc="-85">
                <a:latin typeface="Arial"/>
                <a:cs typeface="Arial"/>
              </a:rPr>
              <a:t> </a:t>
            </a:r>
            <a:r>
              <a:rPr sz="1800" spc="-10">
                <a:latin typeface="Arial"/>
                <a:cs typeface="Arial"/>
              </a:rPr>
              <a:t>letters)</a:t>
            </a:r>
            <a:endParaRPr sz="1800">
              <a:latin typeface="Arial"/>
              <a:cs typeface="Arial"/>
            </a:endParaRPr>
          </a:p>
          <a:p>
            <a:pPr marL="427990" indent="-231140" algn="just">
              <a:lnSpc>
                <a:spcPts val="2135"/>
              </a:lnSpc>
              <a:spcBef>
                <a:spcPts val="625"/>
              </a:spcBef>
              <a:buClr>
                <a:srgbClr val="00C0F3"/>
              </a:buClr>
              <a:buChar char="–"/>
              <a:tabLst>
                <a:tab pos="427990" algn="l"/>
              </a:tabLst>
            </a:pPr>
            <a:r>
              <a:rPr sz="1800">
                <a:latin typeface="Arial"/>
                <a:cs typeface="Arial"/>
              </a:rPr>
              <a:t>Student</a:t>
            </a:r>
            <a:r>
              <a:rPr sz="1800" spc="-4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evaluations</a:t>
            </a:r>
            <a:r>
              <a:rPr sz="1800" spc="-3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from</a:t>
            </a:r>
            <a:r>
              <a:rPr sz="1800" spc="-3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the</a:t>
            </a:r>
            <a:r>
              <a:rPr sz="1800" spc="-3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period</a:t>
            </a:r>
            <a:r>
              <a:rPr sz="1800" spc="-4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under</a:t>
            </a:r>
            <a:r>
              <a:rPr sz="1800" spc="-35">
                <a:latin typeface="Arial"/>
                <a:cs typeface="Arial"/>
              </a:rPr>
              <a:t> </a:t>
            </a:r>
            <a:r>
              <a:rPr sz="1800" spc="-20">
                <a:latin typeface="Arial"/>
                <a:cs typeface="Arial"/>
              </a:rPr>
              <a:t>review—</a:t>
            </a:r>
            <a:r>
              <a:rPr sz="1800">
                <a:latin typeface="Arial"/>
                <a:cs typeface="Arial"/>
              </a:rPr>
              <a:t>including</a:t>
            </a:r>
            <a:r>
              <a:rPr sz="1800" spc="-3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scanned</a:t>
            </a:r>
            <a:r>
              <a:rPr sz="1800" spc="-4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copies</a:t>
            </a:r>
            <a:r>
              <a:rPr sz="1800" spc="-3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of</a:t>
            </a:r>
            <a:r>
              <a:rPr sz="1800" spc="-30">
                <a:latin typeface="Arial"/>
                <a:cs typeface="Arial"/>
              </a:rPr>
              <a:t> </a:t>
            </a:r>
            <a:r>
              <a:rPr sz="1800" spc="-25">
                <a:latin typeface="Arial"/>
                <a:cs typeface="Arial"/>
              </a:rPr>
              <a:t>all</a:t>
            </a:r>
            <a:endParaRPr sz="1800">
              <a:latin typeface="Arial"/>
              <a:cs typeface="Arial"/>
            </a:endParaRPr>
          </a:p>
          <a:p>
            <a:pPr marL="428625" marR="476884" algn="just">
              <a:lnSpc>
                <a:spcPts val="2180"/>
              </a:lnSpc>
              <a:spcBef>
                <a:spcPts val="30"/>
              </a:spcBef>
            </a:pPr>
            <a:r>
              <a:rPr sz="1800">
                <a:latin typeface="Arial"/>
                <a:cs typeface="Arial"/>
              </a:rPr>
              <a:t>pages/  sides</a:t>
            </a:r>
            <a:r>
              <a:rPr sz="1800" spc="-4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of</a:t>
            </a:r>
            <a:r>
              <a:rPr sz="1800" spc="-4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all</a:t>
            </a:r>
            <a:r>
              <a:rPr sz="1800" spc="-4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completed</a:t>
            </a:r>
            <a:r>
              <a:rPr sz="1800" spc="-4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evaluation</a:t>
            </a:r>
            <a:r>
              <a:rPr sz="1800" spc="-4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forms</a:t>
            </a:r>
            <a:r>
              <a:rPr sz="1800" spc="-4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(including</a:t>
            </a:r>
            <a:r>
              <a:rPr sz="1800" spc="-4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numerical</a:t>
            </a:r>
            <a:r>
              <a:rPr sz="1800" spc="-3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ratings</a:t>
            </a:r>
            <a:r>
              <a:rPr sz="1800" spc="-4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and</a:t>
            </a:r>
            <a:r>
              <a:rPr sz="1800" spc="-4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all</a:t>
            </a:r>
            <a:r>
              <a:rPr sz="1800" spc="-35">
                <a:latin typeface="Arial"/>
                <a:cs typeface="Arial"/>
              </a:rPr>
              <a:t> </a:t>
            </a:r>
            <a:r>
              <a:rPr sz="1800" spc="-10">
                <a:latin typeface="Arial"/>
                <a:cs typeface="Arial"/>
              </a:rPr>
              <a:t>written </a:t>
            </a:r>
            <a:r>
              <a:rPr sz="1800">
                <a:latin typeface="Arial"/>
                <a:cs typeface="Arial"/>
              </a:rPr>
              <a:t>comments)</a:t>
            </a:r>
            <a:r>
              <a:rPr sz="1800" spc="-4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NOTE:</a:t>
            </a:r>
            <a:r>
              <a:rPr sz="1800" spc="-4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Per</a:t>
            </a:r>
            <a:r>
              <a:rPr sz="1800" spc="-4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agreement</a:t>
            </a:r>
            <a:r>
              <a:rPr sz="1800" spc="-4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with</a:t>
            </a:r>
            <a:r>
              <a:rPr sz="1800" spc="-40">
                <a:latin typeface="Arial"/>
                <a:cs typeface="Arial"/>
              </a:rPr>
              <a:t> </a:t>
            </a:r>
            <a:r>
              <a:rPr sz="1800" spc="-25">
                <a:latin typeface="Arial"/>
                <a:cs typeface="Arial"/>
              </a:rPr>
              <a:t>MSP,</a:t>
            </a:r>
            <a:r>
              <a:rPr sz="1800" spc="-7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faculty</a:t>
            </a:r>
            <a:r>
              <a:rPr sz="1800" spc="-4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are</a:t>
            </a:r>
            <a:r>
              <a:rPr sz="1800" spc="-4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not</a:t>
            </a:r>
            <a:r>
              <a:rPr sz="1800" spc="-4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required</a:t>
            </a:r>
            <a:r>
              <a:rPr sz="1800" spc="-4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to</a:t>
            </a:r>
            <a:r>
              <a:rPr sz="1800" spc="-4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share</a:t>
            </a:r>
            <a:r>
              <a:rPr sz="1800" spc="-40">
                <a:latin typeface="Arial"/>
                <a:cs typeface="Arial"/>
              </a:rPr>
              <a:t> </a:t>
            </a:r>
            <a:r>
              <a:rPr sz="1800" spc="-10">
                <a:latin typeface="Arial"/>
                <a:cs typeface="Arial"/>
              </a:rPr>
              <a:t>evaluation</a:t>
            </a:r>
            <a:endParaRPr sz="1800">
              <a:latin typeface="Arial"/>
              <a:cs typeface="Arial"/>
            </a:endParaRPr>
          </a:p>
          <a:p>
            <a:pPr marL="428625" marR="396240" algn="just">
              <a:lnSpc>
                <a:spcPts val="2110"/>
              </a:lnSpc>
              <a:spcBef>
                <a:spcPts val="90"/>
              </a:spcBef>
            </a:pPr>
            <a:r>
              <a:rPr sz="1800">
                <a:latin typeface="Arial"/>
                <a:cs typeface="Arial"/>
              </a:rPr>
              <a:t>results</a:t>
            </a:r>
            <a:r>
              <a:rPr sz="1800" spc="-4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from</a:t>
            </a:r>
            <a:r>
              <a:rPr sz="1800" spc="15">
                <a:latin typeface="Arial"/>
                <a:cs typeface="Arial"/>
              </a:rPr>
              <a:t>  </a:t>
            </a:r>
            <a:r>
              <a:rPr sz="1800">
                <a:latin typeface="Arial"/>
                <a:cs typeface="Arial"/>
              </a:rPr>
              <a:t>Spring</a:t>
            </a:r>
            <a:r>
              <a:rPr sz="1800" spc="-6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2020,</a:t>
            </a:r>
            <a:r>
              <a:rPr sz="1800" spc="-4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Fall</a:t>
            </a:r>
            <a:r>
              <a:rPr sz="1800" spc="-3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2020,</a:t>
            </a:r>
            <a:r>
              <a:rPr sz="1800" spc="-4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and</a:t>
            </a:r>
            <a:r>
              <a:rPr sz="1800" spc="-5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Spring</a:t>
            </a:r>
            <a:r>
              <a:rPr sz="1800" spc="-4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2021;</a:t>
            </a:r>
            <a:r>
              <a:rPr sz="1800" spc="-4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candidates</a:t>
            </a:r>
            <a:r>
              <a:rPr sz="1800" spc="-4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may</a:t>
            </a:r>
            <a:r>
              <a:rPr sz="1800" spc="-4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include</a:t>
            </a:r>
            <a:r>
              <a:rPr sz="1800" spc="-50">
                <a:latin typeface="Arial"/>
                <a:cs typeface="Arial"/>
              </a:rPr>
              <a:t> </a:t>
            </a:r>
            <a:r>
              <a:rPr sz="1800" spc="-10">
                <a:latin typeface="Arial"/>
                <a:cs typeface="Arial"/>
              </a:rPr>
              <a:t>evaluations </a:t>
            </a:r>
            <a:r>
              <a:rPr sz="1800">
                <a:latin typeface="Arial"/>
                <a:cs typeface="Arial"/>
              </a:rPr>
              <a:t>from</a:t>
            </a:r>
            <a:r>
              <a:rPr sz="1800" spc="-5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these</a:t>
            </a:r>
            <a:r>
              <a:rPr sz="1800" spc="-3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semesters</a:t>
            </a:r>
            <a:r>
              <a:rPr sz="1800" spc="-4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if</a:t>
            </a:r>
            <a:r>
              <a:rPr sz="1800" spc="-3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they</a:t>
            </a:r>
            <a:r>
              <a:rPr sz="1800" spc="-25">
                <a:latin typeface="Arial"/>
                <a:cs typeface="Arial"/>
              </a:rPr>
              <a:t> </a:t>
            </a:r>
            <a:r>
              <a:rPr sz="1800" spc="-10">
                <a:latin typeface="Arial"/>
                <a:cs typeface="Arial"/>
              </a:rPr>
              <a:t>wish.</a:t>
            </a:r>
            <a:endParaRPr sz="1800">
              <a:latin typeface="Arial"/>
              <a:cs typeface="Arial"/>
            </a:endParaRPr>
          </a:p>
          <a:p>
            <a:pPr marL="427990" indent="-231140" algn="just">
              <a:lnSpc>
                <a:spcPct val="100000"/>
              </a:lnSpc>
              <a:spcBef>
                <a:spcPts val="459"/>
              </a:spcBef>
              <a:buClr>
                <a:srgbClr val="00C0F3"/>
              </a:buClr>
              <a:buFont typeface="Arial"/>
              <a:buChar char="–"/>
              <a:tabLst>
                <a:tab pos="427990" algn="l"/>
              </a:tabLst>
            </a:pPr>
            <a:r>
              <a:rPr sz="2000" i="1">
                <a:latin typeface="Arial"/>
                <a:cs typeface="Arial"/>
              </a:rPr>
              <a:t>Required</a:t>
            </a:r>
            <a:r>
              <a:rPr sz="2000" i="1" spc="-90">
                <a:latin typeface="Arial"/>
                <a:cs typeface="Arial"/>
              </a:rPr>
              <a:t> </a:t>
            </a:r>
            <a:r>
              <a:rPr sz="2000" i="1">
                <a:latin typeface="Arial"/>
                <a:cs typeface="Arial"/>
              </a:rPr>
              <a:t>For</a:t>
            </a:r>
            <a:r>
              <a:rPr sz="2000" i="1" spc="-75">
                <a:latin typeface="Arial"/>
                <a:cs typeface="Arial"/>
              </a:rPr>
              <a:t> </a:t>
            </a:r>
            <a:r>
              <a:rPr sz="2000" i="1">
                <a:latin typeface="Arial"/>
                <a:cs typeface="Arial"/>
              </a:rPr>
              <a:t>Clinical</a:t>
            </a:r>
            <a:r>
              <a:rPr sz="2000" i="1" spc="-60">
                <a:latin typeface="Arial"/>
                <a:cs typeface="Arial"/>
              </a:rPr>
              <a:t> </a:t>
            </a:r>
            <a:r>
              <a:rPr sz="2000" i="1" spc="-20">
                <a:latin typeface="Arial"/>
                <a:cs typeface="Arial"/>
              </a:rPr>
              <a:t>Track</a:t>
            </a:r>
            <a:r>
              <a:rPr sz="2000" i="1" spc="-95">
                <a:latin typeface="Arial"/>
                <a:cs typeface="Arial"/>
              </a:rPr>
              <a:t> </a:t>
            </a:r>
            <a:r>
              <a:rPr sz="2000" i="1">
                <a:latin typeface="Arial"/>
                <a:cs typeface="Arial"/>
              </a:rPr>
              <a:t>Faculty</a:t>
            </a:r>
            <a:r>
              <a:rPr sz="2000" i="1" spc="-70">
                <a:latin typeface="Arial"/>
                <a:cs typeface="Arial"/>
              </a:rPr>
              <a:t> </a:t>
            </a:r>
            <a:r>
              <a:rPr sz="2000" i="1" spc="-10">
                <a:latin typeface="Arial"/>
                <a:cs typeface="Arial"/>
              </a:rPr>
              <a:t>Only</a:t>
            </a:r>
            <a:r>
              <a:rPr sz="1800" i="1" spc="-10"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457200" marR="341630" algn="just">
              <a:lnSpc>
                <a:spcPts val="2110"/>
              </a:lnSpc>
              <a:spcBef>
                <a:spcPts val="120"/>
              </a:spcBef>
            </a:pPr>
            <a:r>
              <a:rPr sz="1800">
                <a:latin typeface="Arial"/>
                <a:cs typeface="Arial"/>
              </a:rPr>
              <a:t>Letters</a:t>
            </a:r>
            <a:r>
              <a:rPr sz="1800" spc="-8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of</a:t>
            </a:r>
            <a:r>
              <a:rPr sz="1800" spc="-8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assessment</a:t>
            </a:r>
            <a:r>
              <a:rPr sz="1800" spc="-8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provided</a:t>
            </a:r>
            <a:r>
              <a:rPr sz="1800" spc="-8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by</a:t>
            </a:r>
            <a:r>
              <a:rPr sz="1800" spc="-8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supervisors</a:t>
            </a:r>
            <a:r>
              <a:rPr sz="1800" spc="-8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at</a:t>
            </a:r>
            <a:r>
              <a:rPr sz="1800" spc="-8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clinical</a:t>
            </a:r>
            <a:r>
              <a:rPr sz="1800" spc="-7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sites,</a:t>
            </a:r>
            <a:r>
              <a:rPr sz="1800" spc="-8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provided</a:t>
            </a:r>
            <a:r>
              <a:rPr sz="1800" spc="-8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to</a:t>
            </a:r>
            <a:r>
              <a:rPr sz="1800" spc="-8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the</a:t>
            </a:r>
            <a:r>
              <a:rPr sz="1800" spc="-8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candidate</a:t>
            </a:r>
            <a:r>
              <a:rPr sz="1800" spc="-75">
                <a:latin typeface="Arial"/>
                <a:cs typeface="Arial"/>
              </a:rPr>
              <a:t> </a:t>
            </a:r>
            <a:r>
              <a:rPr sz="1800" spc="-25">
                <a:latin typeface="Arial"/>
                <a:cs typeface="Arial"/>
              </a:rPr>
              <a:t>by </a:t>
            </a:r>
            <a:r>
              <a:rPr sz="1800">
                <a:latin typeface="Arial"/>
                <a:cs typeface="Arial"/>
              </a:rPr>
              <a:t>the</a:t>
            </a:r>
            <a:r>
              <a:rPr sz="1800" spc="-9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department</a:t>
            </a:r>
            <a:r>
              <a:rPr sz="1800" spc="-80">
                <a:latin typeface="Arial"/>
                <a:cs typeface="Arial"/>
              </a:rPr>
              <a:t> </a:t>
            </a:r>
            <a:r>
              <a:rPr sz="1800" spc="-10">
                <a:latin typeface="Arial"/>
                <a:cs typeface="Arial"/>
              </a:rPr>
              <a:t>chair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sz="2000" spc="-10">
                <a:latin typeface="Arial"/>
                <a:cs typeface="Arial"/>
              </a:rPr>
              <a:t>Optional:</a:t>
            </a:r>
            <a:endParaRPr sz="2000">
              <a:latin typeface="Arial"/>
              <a:cs typeface="Arial"/>
            </a:endParaRPr>
          </a:p>
          <a:p>
            <a:pPr marL="407034" indent="-231140">
              <a:lnSpc>
                <a:spcPct val="100000"/>
              </a:lnSpc>
              <a:spcBef>
                <a:spcPts val="585"/>
              </a:spcBef>
              <a:buClr>
                <a:srgbClr val="00C0F3"/>
              </a:buClr>
              <a:buChar char="–"/>
              <a:tabLst>
                <a:tab pos="407034" algn="l"/>
              </a:tabLst>
            </a:pPr>
            <a:r>
              <a:rPr sz="1800" spc="-20">
                <a:latin typeface="Arial"/>
                <a:cs typeface="Arial"/>
              </a:rPr>
              <a:t>COVID-</a:t>
            </a:r>
            <a:r>
              <a:rPr sz="1800">
                <a:latin typeface="Arial"/>
                <a:cs typeface="Arial"/>
              </a:rPr>
              <a:t>19</a:t>
            </a:r>
            <a:r>
              <a:rPr sz="1800" spc="-3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personal</a:t>
            </a:r>
            <a:r>
              <a:rPr sz="1800" spc="-2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impact</a:t>
            </a:r>
            <a:r>
              <a:rPr sz="1800" spc="-20">
                <a:latin typeface="Arial"/>
                <a:cs typeface="Arial"/>
              </a:rPr>
              <a:t> </a:t>
            </a:r>
            <a:r>
              <a:rPr sz="1800" spc="-10">
                <a:latin typeface="Arial"/>
                <a:cs typeface="Arial"/>
              </a:rPr>
              <a:t>statement</a:t>
            </a:r>
            <a:endParaRPr sz="1800">
              <a:latin typeface="Arial"/>
              <a:cs typeface="Arial"/>
            </a:endParaRPr>
          </a:p>
          <a:p>
            <a:pPr marL="407034" indent="-231140">
              <a:lnSpc>
                <a:spcPct val="100000"/>
              </a:lnSpc>
              <a:spcBef>
                <a:spcPts val="455"/>
              </a:spcBef>
              <a:buClr>
                <a:srgbClr val="00C0F3"/>
              </a:buClr>
              <a:buChar char="–"/>
              <a:tabLst>
                <a:tab pos="407034" algn="l"/>
              </a:tabLst>
            </a:pPr>
            <a:r>
              <a:rPr sz="1800">
                <a:latin typeface="Arial"/>
                <a:cs typeface="Arial"/>
              </a:rPr>
              <a:t>Other</a:t>
            </a:r>
            <a:r>
              <a:rPr sz="1800" spc="-8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significant</a:t>
            </a:r>
            <a:r>
              <a:rPr sz="1800" spc="-60">
                <a:latin typeface="Arial"/>
                <a:cs typeface="Arial"/>
              </a:rPr>
              <a:t> </a:t>
            </a:r>
            <a:r>
              <a:rPr sz="1800" spc="-10">
                <a:latin typeface="Arial"/>
                <a:cs typeface="Arial"/>
              </a:rPr>
              <a:t>evidence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t>Learning</a:t>
            </a:r>
            <a:r>
              <a:rPr spc="-25"/>
              <a:t> </a:t>
            </a:r>
            <a:r>
              <a:t>with</a:t>
            </a:r>
            <a:r>
              <a:rPr spc="-5"/>
              <a:t> </a:t>
            </a:r>
            <a:r>
              <a:rPr spc="-10"/>
              <a:t>Purpose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970377" y="488187"/>
            <a:ext cx="64147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SUPPLEMENTAL</a:t>
            </a:r>
            <a:r>
              <a:rPr spc="-35"/>
              <a:t> </a:t>
            </a:r>
            <a:r>
              <a:t>MATERIALS</a:t>
            </a:r>
            <a:r>
              <a:rPr spc="-30"/>
              <a:t> </a:t>
            </a:r>
            <a:r>
              <a:rPr b="0">
                <a:latin typeface="Arial"/>
                <a:cs typeface="Arial"/>
              </a:rPr>
              <a:t>(pdf</a:t>
            </a:r>
            <a:r>
              <a:rPr b="0" spc="-30">
                <a:latin typeface="Arial"/>
                <a:cs typeface="Arial"/>
              </a:rPr>
              <a:t> </a:t>
            </a:r>
            <a:r>
              <a:rPr b="0" spc="-25">
                <a:latin typeface="Arial"/>
                <a:cs typeface="Arial"/>
              </a:rPr>
              <a:t>#2)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478623"/>
            <a:ext cx="12162155" cy="6837045"/>
            <a:chOff x="0" y="8254"/>
            <a:chExt cx="12162155" cy="683704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8254"/>
              <a:ext cx="12161837" cy="6837041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6098578" y="1366013"/>
              <a:ext cx="1371600" cy="18415"/>
            </a:xfrm>
            <a:custGeom>
              <a:avLst/>
              <a:gdLst/>
              <a:ahLst/>
              <a:cxnLst/>
              <a:rect l="l" t="t" r="r" b="b"/>
              <a:pathLst>
                <a:path w="1371600" h="18415">
                  <a:moveTo>
                    <a:pt x="1371600" y="0"/>
                  </a:moveTo>
                  <a:lnTo>
                    <a:pt x="0" y="0"/>
                  </a:lnTo>
                  <a:lnTo>
                    <a:pt x="0" y="18285"/>
                  </a:lnTo>
                  <a:lnTo>
                    <a:pt x="1371600" y="18285"/>
                  </a:lnTo>
                  <a:lnTo>
                    <a:pt x="137160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335511" y="6095997"/>
              <a:ext cx="356616" cy="457200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217697" y="475995"/>
            <a:ext cx="5699760" cy="8699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36525" marR="5080" indent="-123825">
              <a:lnSpc>
                <a:spcPts val="3290"/>
              </a:lnSpc>
              <a:spcBef>
                <a:spcPts val="265"/>
              </a:spcBef>
            </a:pPr>
            <a:r>
              <a:t>PANEL:</a:t>
            </a:r>
            <a:r>
              <a:rPr spc="-80"/>
              <a:t> </a:t>
            </a:r>
            <a:r>
              <a:t>RECENT</a:t>
            </a:r>
            <a:r>
              <a:rPr spc="-75"/>
              <a:t> </a:t>
            </a:r>
            <a:r>
              <a:rPr spc="-20"/>
              <a:t>PERSPECTIVES </a:t>
            </a:r>
            <a:r>
              <a:t>ON</a:t>
            </a:r>
            <a:r>
              <a:rPr spc="-65"/>
              <a:t> </a:t>
            </a:r>
            <a:r>
              <a:t>THE</a:t>
            </a:r>
            <a:r>
              <a:rPr spc="-30"/>
              <a:t> </a:t>
            </a:r>
            <a:r>
              <a:t>PROMOTION</a:t>
            </a:r>
            <a:r>
              <a:rPr spc="-45"/>
              <a:t> </a:t>
            </a:r>
            <a:r>
              <a:rPr spc="-10"/>
              <a:t>PROCESS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t>Learning</a:t>
            </a:r>
            <a:r>
              <a:rPr spc="-25"/>
              <a:t> </a:t>
            </a:r>
            <a:r>
              <a:t>with</a:t>
            </a:r>
            <a:r>
              <a:rPr spc="-5"/>
              <a:t> </a:t>
            </a:r>
            <a:r>
              <a:rPr spc="-10"/>
              <a:t>Purpose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687334" y="1772107"/>
            <a:ext cx="9201150" cy="4739118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45110" indent="-220979">
              <a:lnSpc>
                <a:spcPct val="100000"/>
              </a:lnSpc>
              <a:spcBef>
                <a:spcPts val="475"/>
              </a:spcBef>
              <a:buClr>
                <a:srgbClr val="0070C0"/>
              </a:buClr>
              <a:buFont typeface="Arial"/>
              <a:buChar char="•"/>
              <a:tabLst>
                <a:tab pos="245110" algn="l"/>
              </a:tabLst>
            </a:pPr>
            <a:r>
              <a:rPr lang="en-US" sz="2200" b="1">
                <a:latin typeface="Arial"/>
                <a:cs typeface="Arial"/>
              </a:rPr>
              <a:t>Brent Shell</a:t>
            </a:r>
            <a:r>
              <a:rPr sz="2200">
                <a:latin typeface="Arial"/>
                <a:cs typeface="Arial"/>
              </a:rPr>
              <a:t>,</a:t>
            </a:r>
            <a:r>
              <a:rPr sz="2200" spc="-3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Department</a:t>
            </a:r>
            <a:r>
              <a:rPr sz="2200" i="1" spc="-2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of</a:t>
            </a:r>
            <a:r>
              <a:rPr sz="2200" i="1" spc="-35">
                <a:latin typeface="Arial"/>
                <a:cs typeface="Arial"/>
              </a:rPr>
              <a:t> </a:t>
            </a:r>
            <a:r>
              <a:rPr lang="en-US" sz="2200" i="1">
                <a:latin typeface="Arial"/>
                <a:cs typeface="Arial"/>
              </a:rPr>
              <a:t>Biomedical &amp; Nutritional Sciences</a:t>
            </a:r>
            <a:endParaRPr sz="2200">
              <a:latin typeface="Arial"/>
              <a:cs typeface="Arial"/>
            </a:endParaRPr>
          </a:p>
          <a:p>
            <a:pPr marL="929005">
              <a:lnSpc>
                <a:spcPct val="100000"/>
              </a:lnSpc>
              <a:spcBef>
                <a:spcPts val="345"/>
              </a:spcBef>
            </a:pPr>
            <a:r>
              <a:rPr sz="2000" spc="-20">
                <a:latin typeface="Arial"/>
                <a:cs typeface="Arial"/>
              </a:rPr>
              <a:t>Recently-promoted</a:t>
            </a:r>
            <a:r>
              <a:rPr sz="2000" spc="-16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Associate</a:t>
            </a:r>
            <a:r>
              <a:rPr sz="2000" spc="-75">
                <a:latin typeface="Arial"/>
                <a:cs typeface="Arial"/>
              </a:rPr>
              <a:t> </a:t>
            </a:r>
            <a:r>
              <a:rPr sz="2000" spc="-10">
                <a:latin typeface="Arial"/>
                <a:cs typeface="Arial"/>
              </a:rPr>
              <a:t>Teaching</a:t>
            </a:r>
            <a:r>
              <a:rPr sz="2000" spc="-5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Professor’s</a:t>
            </a:r>
            <a:r>
              <a:rPr sz="2000" spc="-25">
                <a:latin typeface="Arial"/>
                <a:cs typeface="Arial"/>
              </a:rPr>
              <a:t> </a:t>
            </a:r>
            <a:r>
              <a:rPr sz="2000" spc="-10">
                <a:latin typeface="Arial"/>
                <a:cs typeface="Arial"/>
              </a:rPr>
              <a:t>Perspective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Arial"/>
              <a:cs typeface="Arial"/>
            </a:endParaRPr>
          </a:p>
          <a:p>
            <a:pPr marL="245745" indent="-233045">
              <a:lnSpc>
                <a:spcPct val="100000"/>
              </a:lnSpc>
              <a:buClr>
                <a:srgbClr val="0070C0"/>
              </a:buClr>
              <a:buFont typeface="Arial"/>
              <a:buChar char="•"/>
              <a:tabLst>
                <a:tab pos="245745" algn="l"/>
              </a:tabLst>
            </a:pPr>
            <a:r>
              <a:rPr lang="en-US" sz="2200" b="1">
                <a:latin typeface="Arial"/>
                <a:cs typeface="Arial"/>
              </a:rPr>
              <a:t>Cathy Levey</a:t>
            </a:r>
            <a:r>
              <a:rPr sz="2200">
                <a:latin typeface="Arial"/>
                <a:cs typeface="Arial"/>
              </a:rPr>
              <a:t>,</a:t>
            </a:r>
            <a:r>
              <a:rPr sz="2200" spc="-25">
                <a:latin typeface="Arial"/>
                <a:cs typeface="Arial"/>
              </a:rPr>
              <a:t> </a:t>
            </a:r>
            <a:r>
              <a:rPr lang="en-US" sz="2200" i="1">
                <a:latin typeface="Arial"/>
                <a:cs typeface="Arial"/>
              </a:rPr>
              <a:t>School of Criminology &amp; Justice Studies</a:t>
            </a:r>
            <a:endParaRPr sz="2200">
              <a:latin typeface="Arial"/>
              <a:cs typeface="Arial"/>
            </a:endParaRPr>
          </a:p>
          <a:p>
            <a:pPr marL="914400">
              <a:lnSpc>
                <a:spcPct val="100000"/>
              </a:lnSpc>
              <a:spcBef>
                <a:spcPts val="55"/>
              </a:spcBef>
            </a:pPr>
            <a:r>
              <a:rPr sz="2000" spc="-20">
                <a:latin typeface="Arial"/>
                <a:cs typeface="Arial"/>
              </a:rPr>
              <a:t>Recently-</a:t>
            </a:r>
            <a:r>
              <a:rPr sz="2000">
                <a:latin typeface="Arial"/>
                <a:cs typeface="Arial"/>
              </a:rPr>
              <a:t>promoted</a:t>
            </a:r>
            <a:r>
              <a:rPr sz="2000" spc="-9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Full</a:t>
            </a:r>
            <a:r>
              <a:rPr sz="2000" spc="-5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Professor’s</a:t>
            </a:r>
            <a:r>
              <a:rPr sz="2000" spc="-50">
                <a:latin typeface="Arial"/>
                <a:cs typeface="Arial"/>
              </a:rPr>
              <a:t> </a:t>
            </a:r>
            <a:r>
              <a:rPr sz="2000" spc="-10">
                <a:latin typeface="Arial"/>
                <a:cs typeface="Arial"/>
              </a:rPr>
              <a:t>Perspective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Arial"/>
              <a:cs typeface="Arial"/>
            </a:endParaRPr>
          </a:p>
          <a:p>
            <a:pPr marL="245110" indent="-220979">
              <a:lnSpc>
                <a:spcPct val="100000"/>
              </a:lnSpc>
              <a:buClr>
                <a:srgbClr val="0070C0"/>
              </a:buClr>
              <a:buFont typeface="Arial"/>
              <a:buChar char="•"/>
              <a:tabLst>
                <a:tab pos="245110" algn="l"/>
              </a:tabLst>
            </a:pPr>
            <a:r>
              <a:rPr lang="en-US" sz="2200" b="1">
                <a:latin typeface="Arial"/>
                <a:cs typeface="Arial"/>
              </a:rPr>
              <a:t>Peter Gaines</a:t>
            </a:r>
            <a:r>
              <a:rPr sz="2200">
                <a:latin typeface="Arial"/>
                <a:cs typeface="Arial"/>
              </a:rPr>
              <a:t>,</a:t>
            </a:r>
            <a:r>
              <a:rPr sz="2200" spc="-4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Department</a:t>
            </a:r>
            <a:r>
              <a:rPr sz="2200" i="1" spc="-4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of</a:t>
            </a:r>
            <a:r>
              <a:rPr sz="2200" i="1" spc="-40">
                <a:latin typeface="Arial"/>
                <a:cs typeface="Arial"/>
              </a:rPr>
              <a:t> </a:t>
            </a:r>
            <a:r>
              <a:rPr lang="en-US" sz="2200" i="1" spc="-10">
                <a:latin typeface="Arial"/>
                <a:cs typeface="Arial"/>
              </a:rPr>
              <a:t>Biological Sciences</a:t>
            </a:r>
            <a:endParaRPr sz="2200">
              <a:latin typeface="Arial"/>
              <a:cs typeface="Arial"/>
            </a:endParaRPr>
          </a:p>
          <a:p>
            <a:pPr marL="929005">
              <a:lnSpc>
                <a:spcPct val="100000"/>
              </a:lnSpc>
              <a:spcBef>
                <a:spcPts val="370"/>
              </a:spcBef>
            </a:pPr>
            <a:r>
              <a:rPr sz="2000" spc="-10">
                <a:latin typeface="Arial"/>
                <a:cs typeface="Arial"/>
              </a:rPr>
              <a:t>Department</a:t>
            </a:r>
            <a:r>
              <a:rPr sz="2000" spc="-10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Chair’s</a:t>
            </a:r>
            <a:r>
              <a:rPr sz="2000" spc="-65">
                <a:latin typeface="Arial"/>
                <a:cs typeface="Arial"/>
              </a:rPr>
              <a:t> </a:t>
            </a:r>
            <a:r>
              <a:rPr sz="2000" spc="-10">
                <a:latin typeface="Arial"/>
                <a:cs typeface="Arial"/>
              </a:rPr>
              <a:t>Perspective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00">
              <a:latin typeface="Arial"/>
              <a:cs typeface="Arial"/>
            </a:endParaRPr>
          </a:p>
          <a:p>
            <a:pPr marL="245110" indent="-220979">
              <a:lnSpc>
                <a:spcPct val="100000"/>
              </a:lnSpc>
              <a:buClr>
                <a:srgbClr val="0070C0"/>
              </a:buClr>
              <a:buFont typeface="Arial"/>
              <a:buChar char="•"/>
              <a:tabLst>
                <a:tab pos="245110" algn="l"/>
              </a:tabLst>
            </a:pPr>
            <a:r>
              <a:rPr lang="en-US" sz="2200" b="1">
                <a:latin typeface="Arial"/>
                <a:cs typeface="Arial"/>
              </a:rPr>
              <a:t>Sanjeev Manohar</a:t>
            </a:r>
            <a:r>
              <a:rPr sz="2200">
                <a:latin typeface="Arial"/>
                <a:cs typeface="Arial"/>
              </a:rPr>
              <a:t>,</a:t>
            </a:r>
            <a:r>
              <a:rPr sz="2200" spc="-5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Department</a:t>
            </a:r>
            <a:r>
              <a:rPr sz="2200" i="1" spc="-4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of</a:t>
            </a:r>
            <a:r>
              <a:rPr sz="2200" i="1" spc="-45">
                <a:latin typeface="Arial"/>
                <a:cs typeface="Arial"/>
              </a:rPr>
              <a:t> </a:t>
            </a:r>
            <a:r>
              <a:rPr lang="en-US" sz="2200" i="1">
                <a:latin typeface="Arial"/>
                <a:cs typeface="Arial"/>
              </a:rPr>
              <a:t>Chemical Engineering</a:t>
            </a:r>
            <a:endParaRPr sz="2200">
              <a:latin typeface="Arial"/>
              <a:cs typeface="Arial"/>
            </a:endParaRPr>
          </a:p>
          <a:p>
            <a:pPr marL="929005">
              <a:lnSpc>
                <a:spcPct val="100000"/>
              </a:lnSpc>
              <a:spcBef>
                <a:spcPts val="250"/>
              </a:spcBef>
            </a:pPr>
            <a:r>
              <a:rPr sz="2000">
                <a:latin typeface="Arial"/>
                <a:cs typeface="Arial"/>
              </a:rPr>
              <a:t>University</a:t>
            </a:r>
            <a:r>
              <a:rPr sz="2000" spc="-6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Rank</a:t>
            </a:r>
            <a:r>
              <a:rPr sz="2000" spc="-5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&amp;</a:t>
            </a:r>
            <a:r>
              <a:rPr sz="2000" spc="-80">
                <a:latin typeface="Arial"/>
                <a:cs typeface="Arial"/>
              </a:rPr>
              <a:t> </a:t>
            </a:r>
            <a:r>
              <a:rPr sz="2000" spc="-70">
                <a:latin typeface="Arial"/>
                <a:cs typeface="Arial"/>
              </a:rPr>
              <a:t>Tenure</a:t>
            </a:r>
            <a:r>
              <a:rPr sz="2000" spc="-14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Committee</a:t>
            </a:r>
            <a:r>
              <a:rPr sz="2000" spc="-4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Member’s</a:t>
            </a:r>
            <a:r>
              <a:rPr sz="2000" spc="-55">
                <a:latin typeface="Arial"/>
                <a:cs typeface="Arial"/>
              </a:rPr>
              <a:t> </a:t>
            </a:r>
            <a:r>
              <a:rPr sz="2000" spc="-10">
                <a:latin typeface="Arial"/>
                <a:cs typeface="Arial"/>
              </a:rPr>
              <a:t>Perspective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800">
              <a:latin typeface="Arial"/>
              <a:cs typeface="Arial"/>
            </a:endParaRPr>
          </a:p>
          <a:p>
            <a:pPr marL="4972050">
              <a:lnSpc>
                <a:spcPct val="100000"/>
              </a:lnSpc>
            </a:pPr>
            <a:r>
              <a:rPr sz="2200" i="1">
                <a:latin typeface="Arial"/>
                <a:cs typeface="Arial"/>
              </a:rPr>
              <a:t>Thank</a:t>
            </a:r>
            <a:r>
              <a:rPr sz="2200" i="1" spc="-4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you</a:t>
            </a:r>
            <a:r>
              <a:rPr sz="2200" i="1" spc="-2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to</a:t>
            </a:r>
            <a:r>
              <a:rPr sz="2200" i="1" spc="-2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all</a:t>
            </a:r>
            <a:r>
              <a:rPr sz="2200" i="1" spc="-4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our</a:t>
            </a:r>
            <a:r>
              <a:rPr sz="2200" i="1" spc="-15">
                <a:latin typeface="Arial"/>
                <a:cs typeface="Arial"/>
              </a:rPr>
              <a:t> </a:t>
            </a:r>
            <a:r>
              <a:rPr sz="2200" i="1" spc="-10">
                <a:latin typeface="Arial"/>
                <a:cs typeface="Arial"/>
              </a:rPr>
              <a:t>panelists!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12166600" cy="6858000"/>
            <a:chOff x="0" y="0"/>
            <a:chExt cx="121666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66600" cy="68579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266118" y="790605"/>
              <a:ext cx="1399540" cy="19685"/>
            </a:xfrm>
            <a:custGeom>
              <a:avLst/>
              <a:gdLst/>
              <a:ahLst/>
              <a:cxnLst/>
              <a:rect l="l" t="t" r="r" b="b"/>
              <a:pathLst>
                <a:path w="1399540" h="19684">
                  <a:moveTo>
                    <a:pt x="1399311" y="0"/>
                  </a:moveTo>
                  <a:lnTo>
                    <a:pt x="0" y="0"/>
                  </a:lnTo>
                  <a:lnTo>
                    <a:pt x="0" y="19362"/>
                  </a:lnTo>
                  <a:lnTo>
                    <a:pt x="1399311" y="19362"/>
                  </a:lnTo>
                  <a:lnTo>
                    <a:pt x="1399311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326545" y="6053853"/>
              <a:ext cx="363815" cy="484050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917416" y="159002"/>
            <a:ext cx="45497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PROMOTION</a:t>
            </a:r>
            <a:r>
              <a:rPr spc="-110"/>
              <a:t> </a:t>
            </a:r>
            <a:r>
              <a:rPr spc="-10"/>
              <a:t>RESOURCES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t>Learning</a:t>
            </a:r>
            <a:r>
              <a:rPr spc="-25"/>
              <a:t> </a:t>
            </a:r>
            <a:r>
              <a:t>with</a:t>
            </a:r>
            <a:r>
              <a:rPr spc="-5"/>
              <a:t> </a:t>
            </a:r>
            <a:r>
              <a:rPr spc="-10"/>
              <a:t>Purpose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756308" y="962659"/>
            <a:ext cx="8784590" cy="5040867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>
                <a:latin typeface="Arial"/>
                <a:cs typeface="Arial"/>
              </a:rPr>
              <a:t>Where</a:t>
            </a:r>
            <a:r>
              <a:rPr sz="1800" spc="-4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to</a:t>
            </a:r>
            <a:r>
              <a:rPr sz="1800" spc="-4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go</a:t>
            </a:r>
            <a:r>
              <a:rPr sz="1800" spc="-5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for</a:t>
            </a:r>
            <a:r>
              <a:rPr sz="1800" spc="-35">
                <a:latin typeface="Arial"/>
                <a:cs typeface="Arial"/>
              </a:rPr>
              <a:t> </a:t>
            </a:r>
            <a:r>
              <a:rPr sz="1800" spc="-20">
                <a:latin typeface="Arial"/>
                <a:cs typeface="Arial"/>
              </a:rPr>
              <a:t>help:</a:t>
            </a:r>
            <a:endParaRPr lang="en-US" sz="1800" spc="-20">
              <a:latin typeface="Arial"/>
              <a:cs typeface="Arial"/>
            </a:endParaRPr>
          </a:p>
          <a:p>
            <a:pPr marL="577215" indent="-285115">
              <a:lnSpc>
                <a:spcPct val="100000"/>
              </a:lnSpc>
              <a:spcBef>
                <a:spcPts val="530"/>
              </a:spcBef>
              <a:buClr>
                <a:srgbClr val="00C0F3"/>
              </a:buClr>
              <a:buFont typeface="Arial Unicode MS"/>
              <a:buChar char="►"/>
              <a:tabLst>
                <a:tab pos="577215" algn="l"/>
              </a:tabLst>
            </a:pPr>
            <a:r>
              <a:rPr lang="en-US" sz="1800" u="sng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www.uml.edu/PandT</a:t>
            </a:r>
            <a:endParaRPr lang="en-US" sz="1800">
              <a:latin typeface="Arial"/>
              <a:cs typeface="Arial"/>
            </a:endParaRPr>
          </a:p>
          <a:p>
            <a:pPr marL="1033144" lvl="1" indent="-285115">
              <a:lnSpc>
                <a:spcPct val="100000"/>
              </a:lnSpc>
              <a:spcBef>
                <a:spcPts val="650"/>
              </a:spcBef>
              <a:buClr>
                <a:srgbClr val="00C0F3"/>
              </a:buClr>
              <a:buChar char="•"/>
              <a:tabLst>
                <a:tab pos="1033144" algn="l"/>
              </a:tabLst>
            </a:pPr>
            <a:r>
              <a:rPr lang="en-US" sz="1800" spc="-10">
                <a:latin typeface="Arial"/>
                <a:cs typeface="Arial"/>
              </a:rPr>
              <a:t>Provost’s</a:t>
            </a:r>
            <a:r>
              <a:rPr lang="en-US" sz="1800" spc="-100">
                <a:latin typeface="Arial"/>
                <a:cs typeface="Arial"/>
              </a:rPr>
              <a:t> </a:t>
            </a:r>
            <a:r>
              <a:rPr lang="en-US" sz="1800">
                <a:latin typeface="Arial"/>
                <a:cs typeface="Arial"/>
              </a:rPr>
              <a:t>guidelines,</a:t>
            </a:r>
            <a:r>
              <a:rPr lang="en-US" sz="1800" spc="-70">
                <a:latin typeface="Arial"/>
                <a:cs typeface="Arial"/>
              </a:rPr>
              <a:t> </a:t>
            </a:r>
            <a:r>
              <a:rPr lang="en-US" sz="1800" spc="-45">
                <a:latin typeface="Arial"/>
                <a:cs typeface="Arial"/>
              </a:rPr>
              <a:t>calendar,</a:t>
            </a:r>
            <a:r>
              <a:rPr lang="en-US" sz="1800" spc="-120">
                <a:latin typeface="Arial"/>
                <a:cs typeface="Arial"/>
              </a:rPr>
              <a:t> </a:t>
            </a:r>
            <a:r>
              <a:rPr lang="en-US" sz="1800">
                <a:latin typeface="Arial"/>
                <a:cs typeface="Arial"/>
              </a:rPr>
              <a:t>user</a:t>
            </a:r>
            <a:r>
              <a:rPr lang="en-US" sz="1800" spc="-60">
                <a:latin typeface="Arial"/>
                <a:cs typeface="Arial"/>
              </a:rPr>
              <a:t> </a:t>
            </a:r>
            <a:r>
              <a:rPr lang="en-US" sz="1800">
                <a:latin typeface="Arial"/>
                <a:cs typeface="Arial"/>
              </a:rPr>
              <a:t>guides,</a:t>
            </a:r>
            <a:r>
              <a:rPr lang="en-US" sz="1800" spc="-70">
                <a:latin typeface="Arial"/>
                <a:cs typeface="Arial"/>
              </a:rPr>
              <a:t> </a:t>
            </a:r>
            <a:r>
              <a:rPr lang="en-US" sz="1800">
                <a:latin typeface="Arial"/>
                <a:cs typeface="Arial"/>
              </a:rPr>
              <a:t>and</a:t>
            </a:r>
            <a:r>
              <a:rPr lang="en-US" sz="1800" spc="-65">
                <a:latin typeface="Arial"/>
                <a:cs typeface="Arial"/>
              </a:rPr>
              <a:t> </a:t>
            </a:r>
            <a:r>
              <a:rPr lang="en-US" sz="1800">
                <a:latin typeface="Arial"/>
                <a:cs typeface="Arial"/>
              </a:rPr>
              <a:t>useful</a:t>
            </a:r>
            <a:r>
              <a:rPr lang="en-US" sz="1800" spc="-65">
                <a:latin typeface="Arial"/>
                <a:cs typeface="Arial"/>
              </a:rPr>
              <a:t> </a:t>
            </a:r>
            <a:r>
              <a:rPr lang="en-US" sz="1800" spc="-10">
                <a:latin typeface="Arial"/>
                <a:cs typeface="Arial"/>
              </a:rPr>
              <a:t>links</a:t>
            </a:r>
            <a:endParaRPr lang="en-US" sz="1800">
              <a:latin typeface="Arial"/>
              <a:cs typeface="Arial"/>
            </a:endParaRPr>
          </a:p>
          <a:p>
            <a:pPr marL="577215" indent="-285115">
              <a:lnSpc>
                <a:spcPct val="100000"/>
              </a:lnSpc>
              <a:spcBef>
                <a:spcPts val="1939"/>
              </a:spcBef>
              <a:buClr>
                <a:srgbClr val="00C0F3"/>
              </a:buClr>
              <a:buFont typeface="Arial Unicode MS"/>
              <a:buChar char="►"/>
              <a:tabLst>
                <a:tab pos="577215" algn="l"/>
              </a:tabLst>
            </a:pPr>
            <a:r>
              <a:rPr lang="en-US" sz="1800">
                <a:latin typeface="Arial"/>
                <a:cs typeface="Arial"/>
              </a:rPr>
              <a:t>Department</a:t>
            </a:r>
            <a:r>
              <a:rPr lang="en-US" sz="1800" spc="-100">
                <a:latin typeface="Arial"/>
                <a:cs typeface="Arial"/>
              </a:rPr>
              <a:t> </a:t>
            </a:r>
            <a:r>
              <a:rPr lang="en-US" sz="1800">
                <a:latin typeface="Arial"/>
                <a:cs typeface="Arial"/>
              </a:rPr>
              <a:t>Chair</a:t>
            </a:r>
            <a:r>
              <a:rPr lang="en-US" sz="1800" spc="-90">
                <a:latin typeface="Arial"/>
                <a:cs typeface="Arial"/>
              </a:rPr>
              <a:t> </a:t>
            </a:r>
            <a:r>
              <a:rPr lang="en-US" sz="1800">
                <a:latin typeface="Arial"/>
                <a:cs typeface="Arial"/>
              </a:rPr>
              <a:t>and</a:t>
            </a:r>
            <a:r>
              <a:rPr lang="en-US" sz="1800" spc="-95">
                <a:latin typeface="Arial"/>
                <a:cs typeface="Arial"/>
              </a:rPr>
              <a:t> </a:t>
            </a:r>
            <a:r>
              <a:rPr lang="en-US" sz="1800" spc="-10">
                <a:latin typeface="Arial"/>
                <a:cs typeface="Arial"/>
              </a:rPr>
              <a:t>Colleagues</a:t>
            </a:r>
            <a:endParaRPr lang="en-US" sz="1800">
              <a:latin typeface="Arial"/>
              <a:cs typeface="Arial"/>
            </a:endParaRPr>
          </a:p>
          <a:p>
            <a:pPr marL="577850" marR="5080" indent="-285750">
              <a:lnSpc>
                <a:spcPct val="101099"/>
              </a:lnSpc>
              <a:spcBef>
                <a:spcPts val="1920"/>
              </a:spcBef>
              <a:buClr>
                <a:srgbClr val="00C0F3"/>
              </a:buClr>
              <a:buFont typeface="Arial Unicode MS"/>
              <a:buChar char="►"/>
              <a:tabLst>
                <a:tab pos="577850" algn="l"/>
              </a:tabLst>
            </a:pPr>
            <a:r>
              <a:rPr lang="en-US" sz="1800" spc="-10">
                <a:latin typeface="Arial"/>
                <a:cs typeface="Arial"/>
              </a:rPr>
              <a:t>Workshop</a:t>
            </a:r>
            <a:r>
              <a:rPr lang="en-US" sz="1800" spc="-95">
                <a:latin typeface="Arial"/>
                <a:cs typeface="Arial"/>
              </a:rPr>
              <a:t> </a:t>
            </a:r>
            <a:r>
              <a:rPr lang="en-US" sz="1800">
                <a:latin typeface="Arial"/>
                <a:cs typeface="Arial"/>
              </a:rPr>
              <a:t>on</a:t>
            </a:r>
            <a:r>
              <a:rPr lang="en-US" sz="1800" spc="-85">
                <a:latin typeface="Arial"/>
                <a:cs typeface="Arial"/>
              </a:rPr>
              <a:t> </a:t>
            </a:r>
            <a:r>
              <a:rPr lang="en-US" sz="1800">
                <a:latin typeface="Arial"/>
                <a:cs typeface="Arial"/>
              </a:rPr>
              <a:t>Preparing</a:t>
            </a:r>
            <a:r>
              <a:rPr lang="en-US" sz="1800" spc="-90">
                <a:latin typeface="Arial"/>
                <a:cs typeface="Arial"/>
              </a:rPr>
              <a:t> </a:t>
            </a:r>
            <a:r>
              <a:rPr lang="en-US" sz="1800">
                <a:latin typeface="Arial"/>
                <a:cs typeface="Arial"/>
              </a:rPr>
              <a:t>and</a:t>
            </a:r>
            <a:r>
              <a:rPr lang="en-US" sz="1800" spc="-80">
                <a:latin typeface="Arial"/>
                <a:cs typeface="Arial"/>
              </a:rPr>
              <a:t> </a:t>
            </a:r>
            <a:r>
              <a:rPr lang="en-US" sz="1800">
                <a:latin typeface="Arial"/>
                <a:cs typeface="Arial"/>
              </a:rPr>
              <a:t>Submitting</a:t>
            </a:r>
            <a:r>
              <a:rPr lang="en-US" sz="1800" spc="-85">
                <a:latin typeface="Arial"/>
                <a:cs typeface="Arial"/>
              </a:rPr>
              <a:t> </a:t>
            </a:r>
            <a:r>
              <a:rPr lang="en-US" sz="1800">
                <a:latin typeface="Arial"/>
                <a:cs typeface="Arial"/>
              </a:rPr>
              <a:t>Electronic</a:t>
            </a:r>
            <a:r>
              <a:rPr lang="en-US" sz="1800" spc="-80">
                <a:latin typeface="Arial"/>
                <a:cs typeface="Arial"/>
              </a:rPr>
              <a:t> </a:t>
            </a:r>
            <a:r>
              <a:rPr lang="en-US" sz="1800">
                <a:latin typeface="Arial"/>
                <a:cs typeface="Arial"/>
              </a:rPr>
              <a:t>Promotion</a:t>
            </a:r>
            <a:r>
              <a:rPr lang="en-US" sz="1800" spc="-85">
                <a:latin typeface="Arial"/>
                <a:cs typeface="Arial"/>
              </a:rPr>
              <a:t> </a:t>
            </a:r>
            <a:r>
              <a:rPr lang="en-US" sz="1800">
                <a:latin typeface="Arial"/>
                <a:cs typeface="Arial"/>
              </a:rPr>
              <a:t>Materials</a:t>
            </a:r>
            <a:r>
              <a:rPr lang="en-US" sz="1800" spc="-80">
                <a:latin typeface="Arial"/>
                <a:cs typeface="Arial"/>
              </a:rPr>
              <a:t> </a:t>
            </a:r>
            <a:r>
              <a:rPr lang="en-US" sz="1800">
                <a:latin typeface="Arial"/>
                <a:cs typeface="Arial"/>
              </a:rPr>
              <a:t>on</a:t>
            </a:r>
            <a:r>
              <a:rPr lang="en-US" sz="1800" spc="-85">
                <a:latin typeface="Arial"/>
                <a:cs typeface="Arial"/>
              </a:rPr>
              <a:t> </a:t>
            </a:r>
            <a:r>
              <a:rPr lang="en-US" sz="1800">
                <a:latin typeface="Arial"/>
                <a:cs typeface="Arial"/>
              </a:rPr>
              <a:t>May</a:t>
            </a:r>
            <a:r>
              <a:rPr lang="en-US" sz="1800" spc="-75">
                <a:latin typeface="Arial"/>
                <a:cs typeface="Arial"/>
              </a:rPr>
              <a:t> </a:t>
            </a:r>
            <a:r>
              <a:rPr lang="en-US" sz="1800" spc="-25">
                <a:latin typeface="Arial"/>
                <a:cs typeface="Arial"/>
              </a:rPr>
              <a:t>20 </a:t>
            </a:r>
            <a:r>
              <a:rPr lang="en-US" sz="1800">
                <a:latin typeface="Arial"/>
                <a:cs typeface="Arial"/>
              </a:rPr>
              <a:t>from</a:t>
            </a:r>
            <a:r>
              <a:rPr lang="en-US" sz="1800" spc="-65">
                <a:latin typeface="Arial"/>
                <a:cs typeface="Arial"/>
              </a:rPr>
              <a:t> </a:t>
            </a:r>
            <a:r>
              <a:rPr lang="en-US" sz="1800">
                <a:latin typeface="Arial"/>
                <a:cs typeface="Arial"/>
              </a:rPr>
              <a:t>9:30am</a:t>
            </a:r>
            <a:r>
              <a:rPr lang="en-US" sz="1800" spc="-60">
                <a:latin typeface="Arial"/>
                <a:cs typeface="Arial"/>
              </a:rPr>
              <a:t> </a:t>
            </a:r>
            <a:r>
              <a:rPr lang="en-US" sz="1800">
                <a:latin typeface="Arial"/>
                <a:cs typeface="Arial"/>
              </a:rPr>
              <a:t>–</a:t>
            </a:r>
            <a:r>
              <a:rPr lang="en-US" sz="1800" spc="-55">
                <a:latin typeface="Arial"/>
                <a:cs typeface="Arial"/>
              </a:rPr>
              <a:t> </a:t>
            </a:r>
            <a:r>
              <a:rPr lang="en-US" sz="1800" spc="-20">
                <a:latin typeface="Arial"/>
                <a:cs typeface="Arial"/>
              </a:rPr>
              <a:t>11am</a:t>
            </a:r>
            <a:endParaRPr lang="en-US"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0"/>
              </a:spcBef>
              <a:buClr>
                <a:srgbClr val="00C0F3"/>
              </a:buClr>
              <a:buFont typeface="Arial Unicode MS"/>
              <a:buChar char="►"/>
            </a:pPr>
            <a:endParaRPr lang="en-US" sz="1800">
              <a:latin typeface="Arial"/>
              <a:cs typeface="Arial"/>
            </a:endParaRPr>
          </a:p>
          <a:p>
            <a:pPr marL="577215" indent="-285115">
              <a:lnSpc>
                <a:spcPct val="100000"/>
              </a:lnSpc>
              <a:buClr>
                <a:srgbClr val="00C0F3"/>
              </a:buClr>
              <a:buFont typeface="Arial Unicode MS"/>
              <a:buChar char="►"/>
              <a:tabLst>
                <a:tab pos="577215" algn="l"/>
              </a:tabLst>
            </a:pPr>
            <a:r>
              <a:rPr lang="en-US" sz="1800" spc="-10">
                <a:latin typeface="Arial"/>
                <a:cs typeface="Arial"/>
              </a:rPr>
              <a:t>P&amp;T</a:t>
            </a:r>
            <a:r>
              <a:rPr lang="en-US" sz="1800" spc="-125">
                <a:latin typeface="Arial"/>
                <a:cs typeface="Arial"/>
              </a:rPr>
              <a:t> </a:t>
            </a:r>
            <a:r>
              <a:rPr lang="en-US" sz="1800" spc="-50">
                <a:latin typeface="Arial"/>
                <a:cs typeface="Arial"/>
              </a:rPr>
              <a:t>Team</a:t>
            </a:r>
            <a:r>
              <a:rPr lang="en-US" sz="1800" spc="-90">
                <a:latin typeface="Arial"/>
                <a:cs typeface="Arial"/>
              </a:rPr>
              <a:t> </a:t>
            </a:r>
            <a:r>
              <a:rPr lang="en-US" sz="1800">
                <a:latin typeface="Arial"/>
                <a:cs typeface="Arial"/>
              </a:rPr>
              <a:t>help</a:t>
            </a:r>
            <a:r>
              <a:rPr lang="en-US" sz="1800" spc="-95">
                <a:latin typeface="Arial"/>
                <a:cs typeface="Arial"/>
              </a:rPr>
              <a:t> </a:t>
            </a:r>
            <a:r>
              <a:rPr lang="en-US" sz="1800">
                <a:latin typeface="Arial"/>
                <a:cs typeface="Arial"/>
              </a:rPr>
              <a:t>sessions</a:t>
            </a:r>
            <a:r>
              <a:rPr lang="en-US" sz="1800" spc="-60">
                <a:latin typeface="Arial"/>
                <a:cs typeface="Arial"/>
              </a:rPr>
              <a:t> </a:t>
            </a:r>
            <a:r>
              <a:rPr lang="en-US" sz="1800">
                <a:latin typeface="Arial"/>
                <a:cs typeface="Arial"/>
              </a:rPr>
              <a:t>–</a:t>
            </a:r>
            <a:r>
              <a:rPr lang="en-US" sz="1800" spc="-70">
                <a:latin typeface="Arial"/>
                <a:cs typeface="Arial"/>
              </a:rPr>
              <a:t> </a:t>
            </a:r>
            <a:r>
              <a:rPr lang="en-US" sz="1800">
                <a:latin typeface="Arial"/>
                <a:cs typeface="Arial"/>
              </a:rPr>
              <a:t>individual</a:t>
            </a:r>
            <a:r>
              <a:rPr lang="en-US" sz="1800" spc="-60">
                <a:latin typeface="Arial"/>
                <a:cs typeface="Arial"/>
              </a:rPr>
              <a:t> </a:t>
            </a:r>
            <a:r>
              <a:rPr lang="en-US" sz="1800">
                <a:latin typeface="Arial"/>
                <a:cs typeface="Arial"/>
              </a:rPr>
              <a:t>or</a:t>
            </a:r>
            <a:r>
              <a:rPr lang="en-US" sz="1800" spc="-60">
                <a:latin typeface="Arial"/>
                <a:cs typeface="Arial"/>
              </a:rPr>
              <a:t> </a:t>
            </a:r>
            <a:r>
              <a:rPr lang="en-US" sz="1800">
                <a:latin typeface="Arial"/>
                <a:cs typeface="Arial"/>
              </a:rPr>
              <a:t>small</a:t>
            </a:r>
            <a:r>
              <a:rPr lang="en-US" sz="1800" spc="-55">
                <a:latin typeface="Arial"/>
                <a:cs typeface="Arial"/>
              </a:rPr>
              <a:t> </a:t>
            </a:r>
            <a:r>
              <a:rPr lang="en-US" sz="1800">
                <a:latin typeface="Arial"/>
                <a:cs typeface="Arial"/>
              </a:rPr>
              <a:t>group</a:t>
            </a:r>
            <a:r>
              <a:rPr lang="en-US" sz="1800" spc="-60">
                <a:latin typeface="Arial"/>
                <a:cs typeface="Arial"/>
              </a:rPr>
              <a:t> </a:t>
            </a:r>
            <a:r>
              <a:rPr lang="en-US" sz="1800">
                <a:latin typeface="Arial"/>
                <a:cs typeface="Arial"/>
              </a:rPr>
              <a:t>–</a:t>
            </a:r>
            <a:r>
              <a:rPr lang="en-US" sz="1800" spc="-70">
                <a:latin typeface="Arial"/>
                <a:cs typeface="Arial"/>
              </a:rPr>
              <a:t> </a:t>
            </a:r>
            <a:r>
              <a:rPr lang="en-US" sz="1800" i="1">
                <a:solidFill>
                  <a:srgbClr val="00B0F0"/>
                </a:solidFill>
                <a:latin typeface="Arial"/>
                <a:cs typeface="Arial"/>
              </a:rPr>
              <a:t>Schedule</a:t>
            </a:r>
            <a:r>
              <a:rPr lang="en-US" sz="1800" i="1" spc="-65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lang="en-US" sz="1800" i="1" spc="-10">
                <a:solidFill>
                  <a:srgbClr val="00B0F0"/>
                </a:solidFill>
                <a:latin typeface="Arial"/>
                <a:cs typeface="Arial"/>
              </a:rPr>
              <a:t>early!!</a:t>
            </a:r>
            <a:endParaRPr lang="en-US" sz="1800">
              <a:latin typeface="Arial"/>
              <a:cs typeface="Arial"/>
            </a:endParaRPr>
          </a:p>
          <a:p>
            <a:pPr marL="1033780" lvl="1" indent="-284480">
              <a:lnSpc>
                <a:spcPct val="100000"/>
              </a:lnSpc>
              <a:spcBef>
                <a:spcPts val="530"/>
              </a:spcBef>
              <a:buClr>
                <a:srgbClr val="00C0F3"/>
              </a:buClr>
              <a:buChar char="•"/>
              <a:tabLst>
                <a:tab pos="1033780" algn="l"/>
              </a:tabLst>
            </a:pPr>
            <a:r>
              <a:rPr lang="en-US" sz="1800" spc="-45">
                <a:latin typeface="Arial"/>
                <a:cs typeface="Arial"/>
              </a:rPr>
              <a:t>Paula</a:t>
            </a:r>
            <a:r>
              <a:rPr lang="en-US" sz="1800" spc="-110">
                <a:latin typeface="Arial"/>
                <a:cs typeface="Arial"/>
              </a:rPr>
              <a:t> </a:t>
            </a:r>
            <a:r>
              <a:rPr lang="en-US" sz="1800" spc="-10">
                <a:latin typeface="Arial"/>
                <a:cs typeface="Arial"/>
              </a:rPr>
              <a:t>Haines</a:t>
            </a:r>
            <a:endParaRPr lang="en-US" sz="1800">
              <a:latin typeface="Arial"/>
              <a:cs typeface="Arial"/>
            </a:endParaRPr>
          </a:p>
          <a:p>
            <a:pPr marL="1033780" lvl="1" indent="-284480">
              <a:lnSpc>
                <a:spcPct val="100000"/>
              </a:lnSpc>
              <a:spcBef>
                <a:spcPts val="550"/>
              </a:spcBef>
              <a:buClr>
                <a:srgbClr val="00C0F3"/>
              </a:buClr>
              <a:buChar char="•"/>
              <a:tabLst>
                <a:tab pos="1033780" algn="l"/>
              </a:tabLst>
            </a:pPr>
            <a:r>
              <a:rPr lang="en-US" sz="1800">
                <a:latin typeface="Arial"/>
                <a:cs typeface="Arial"/>
              </a:rPr>
              <a:t>Donna</a:t>
            </a:r>
            <a:r>
              <a:rPr lang="en-US" sz="1800" spc="-105">
                <a:latin typeface="Arial"/>
                <a:cs typeface="Arial"/>
              </a:rPr>
              <a:t> </a:t>
            </a:r>
            <a:r>
              <a:rPr lang="en-US" sz="1800" spc="-10" err="1">
                <a:latin typeface="Arial"/>
                <a:cs typeface="Arial"/>
              </a:rPr>
              <a:t>Mellen</a:t>
            </a:r>
            <a:endParaRPr lang="en-US" sz="1800">
              <a:latin typeface="Arial"/>
              <a:cs typeface="Arial"/>
            </a:endParaRPr>
          </a:p>
          <a:p>
            <a:pPr marL="1033780" lvl="1" indent="-284480">
              <a:lnSpc>
                <a:spcPct val="100000"/>
              </a:lnSpc>
              <a:spcBef>
                <a:spcPts val="720"/>
              </a:spcBef>
              <a:buClr>
                <a:srgbClr val="00C0F3"/>
              </a:buClr>
              <a:buChar char="•"/>
              <a:tabLst>
                <a:tab pos="1033780" algn="l"/>
              </a:tabLst>
            </a:pPr>
            <a:r>
              <a:rPr lang="en-US" sz="1800">
                <a:latin typeface="Arial"/>
                <a:cs typeface="Arial"/>
              </a:rPr>
              <a:t>Shaima</a:t>
            </a:r>
            <a:r>
              <a:rPr lang="en-US" sz="1800" spc="-100">
                <a:latin typeface="Arial"/>
                <a:cs typeface="Arial"/>
              </a:rPr>
              <a:t> </a:t>
            </a:r>
            <a:r>
              <a:rPr lang="en-US" sz="1800" spc="-20">
                <a:latin typeface="Arial"/>
                <a:cs typeface="Arial"/>
              </a:rPr>
              <a:t>Ragab</a:t>
            </a:r>
            <a:endParaRPr lang="en-US" sz="1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885"/>
              </a:spcBef>
              <a:buClr>
                <a:srgbClr val="00C0F3"/>
              </a:buClr>
              <a:buFont typeface="Arial"/>
              <a:buChar char="•"/>
            </a:pPr>
            <a:endParaRPr lang="en-US" sz="1800">
              <a:latin typeface="Arial"/>
              <a:cs typeface="Arial"/>
            </a:endParaRPr>
          </a:p>
          <a:p>
            <a:pPr marL="1491615" lvl="2" indent="-285115">
              <a:lnSpc>
                <a:spcPct val="100000"/>
              </a:lnSpc>
              <a:buClr>
                <a:srgbClr val="00C0F3"/>
              </a:buClr>
              <a:buFont typeface="Arial Unicode MS"/>
              <a:buChar char="►"/>
              <a:tabLst>
                <a:tab pos="1491615" algn="l"/>
              </a:tabLst>
            </a:pPr>
            <a:r>
              <a:rPr lang="en-US" sz="1800">
                <a:latin typeface="Arial"/>
                <a:cs typeface="Arial"/>
              </a:rPr>
              <a:t>Email</a:t>
            </a:r>
            <a:r>
              <a:rPr lang="en-US" sz="1800" spc="-105">
                <a:latin typeface="Arial"/>
                <a:cs typeface="Arial"/>
              </a:rPr>
              <a:t> </a:t>
            </a:r>
            <a:r>
              <a:rPr lang="en-US" sz="1800">
                <a:latin typeface="Arial"/>
                <a:cs typeface="Arial"/>
              </a:rPr>
              <a:t>"hotline":</a:t>
            </a:r>
            <a:r>
              <a:rPr lang="en-US" sz="1800" spc="-95">
                <a:latin typeface="Arial"/>
                <a:cs typeface="Arial"/>
              </a:rPr>
              <a:t> </a:t>
            </a:r>
            <a:r>
              <a:rPr lang="en-US" sz="1800" u="sng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5"/>
              </a:rPr>
              <a:t>PandT@uml.edu</a:t>
            </a:r>
            <a:endParaRPr lang="en-US"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endParaRPr lang="en-US"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" y="0"/>
            <a:ext cx="12166600" cy="6858000"/>
            <a:chOff x="1" y="0"/>
            <a:chExt cx="121666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" y="0"/>
              <a:ext cx="12166598" cy="68579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826594" y="842157"/>
              <a:ext cx="1376680" cy="19050"/>
            </a:xfrm>
            <a:custGeom>
              <a:avLst/>
              <a:gdLst/>
              <a:ahLst/>
              <a:cxnLst/>
              <a:rect l="l" t="t" r="r" b="b"/>
              <a:pathLst>
                <a:path w="1376679" h="19050">
                  <a:moveTo>
                    <a:pt x="1376413" y="0"/>
                  </a:moveTo>
                  <a:lnTo>
                    <a:pt x="0" y="0"/>
                  </a:lnTo>
                  <a:lnTo>
                    <a:pt x="0" y="18725"/>
                  </a:lnTo>
                  <a:lnTo>
                    <a:pt x="1376413" y="18725"/>
                  </a:lnTo>
                  <a:lnTo>
                    <a:pt x="1376413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349761" y="6077695"/>
              <a:ext cx="357860" cy="468181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9545">
              <a:lnSpc>
                <a:spcPct val="100000"/>
              </a:lnSpc>
              <a:spcBef>
                <a:spcPts val="100"/>
              </a:spcBef>
            </a:pPr>
            <a:r>
              <a:t>A</a:t>
            </a:r>
            <a:r>
              <a:rPr spc="-30"/>
              <a:t> </a:t>
            </a:r>
            <a:r>
              <a:t>QUICK</a:t>
            </a:r>
            <a:r>
              <a:rPr spc="-10"/>
              <a:t> </a:t>
            </a:r>
            <a:r>
              <a:t>POLL</a:t>
            </a:r>
            <a:r>
              <a:rPr spc="-20"/>
              <a:t> </a:t>
            </a:r>
            <a:r>
              <a:t>–</a:t>
            </a:r>
            <a:r>
              <a:rPr spc="-15"/>
              <a:t> </a:t>
            </a:r>
            <a:r>
              <a:t>SHOW</a:t>
            </a:r>
            <a:r>
              <a:rPr spc="-30"/>
              <a:t> </a:t>
            </a:r>
            <a:r>
              <a:t>OF</a:t>
            </a:r>
            <a:r>
              <a:rPr spc="-20"/>
              <a:t> </a:t>
            </a:r>
            <a:r>
              <a:rPr spc="-10"/>
              <a:t>HANDS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t>Learning</a:t>
            </a:r>
            <a:r>
              <a:rPr spc="-25"/>
              <a:t> </a:t>
            </a:r>
            <a:r>
              <a:t>with</a:t>
            </a:r>
            <a:r>
              <a:rPr spc="-5"/>
              <a:t> </a:t>
            </a:r>
            <a:r>
              <a:rPr spc="-10"/>
              <a:t>Purpose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713814" y="1567179"/>
            <a:ext cx="9507855" cy="37523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850" indent="-311150">
              <a:lnSpc>
                <a:spcPts val="2615"/>
              </a:lnSpc>
              <a:spcBef>
                <a:spcPts val="100"/>
              </a:spcBef>
              <a:buAutoNum type="arabicPeriod"/>
              <a:tabLst>
                <a:tab pos="323850" algn="l"/>
              </a:tabLst>
            </a:pPr>
            <a:r>
              <a:rPr sz="2200" b="1">
                <a:solidFill>
                  <a:srgbClr val="00B0F0"/>
                </a:solidFill>
                <a:latin typeface="Arial"/>
                <a:cs typeface="Arial"/>
              </a:rPr>
              <a:t>What</a:t>
            </a:r>
            <a:r>
              <a:rPr sz="2200" b="1" spc="1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2200" b="1">
                <a:solidFill>
                  <a:srgbClr val="00B0F0"/>
                </a:solidFill>
                <a:latin typeface="Arial"/>
                <a:cs typeface="Arial"/>
              </a:rPr>
              <a:t>brings you</a:t>
            </a:r>
            <a:r>
              <a:rPr sz="2200" b="1" spc="1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2200" b="1">
                <a:solidFill>
                  <a:srgbClr val="00B0F0"/>
                </a:solidFill>
                <a:latin typeface="Arial"/>
                <a:cs typeface="Arial"/>
              </a:rPr>
              <a:t>here</a:t>
            </a:r>
            <a:r>
              <a:rPr sz="2200" b="1" spc="1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2200" b="1" spc="-10">
                <a:solidFill>
                  <a:srgbClr val="00B0F0"/>
                </a:solidFill>
                <a:latin typeface="Arial"/>
                <a:cs typeface="Arial"/>
              </a:rPr>
              <a:t>today?</a:t>
            </a:r>
            <a:endParaRPr sz="2200">
              <a:latin typeface="Arial"/>
              <a:cs typeface="Arial"/>
            </a:endParaRPr>
          </a:p>
          <a:p>
            <a:pPr marL="934085" lvl="1" indent="-317500">
              <a:lnSpc>
                <a:spcPts val="2590"/>
              </a:lnSpc>
              <a:buFont typeface="Courier New"/>
              <a:buChar char="o"/>
              <a:tabLst>
                <a:tab pos="934085" algn="l"/>
              </a:tabLst>
            </a:pPr>
            <a:r>
              <a:rPr sz="2200">
                <a:latin typeface="Arial"/>
                <a:cs typeface="Arial"/>
              </a:rPr>
              <a:t>I'm</a:t>
            </a:r>
            <a:r>
              <a:rPr sz="2200" spc="-1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planning</a:t>
            </a:r>
            <a:r>
              <a:rPr sz="2200" spc="-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to apply</a:t>
            </a:r>
            <a:r>
              <a:rPr sz="2200" spc="-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for</a:t>
            </a:r>
            <a:r>
              <a:rPr sz="2200" spc="1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promotion</a:t>
            </a:r>
            <a:r>
              <a:rPr sz="2200" spc="-1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in 202</a:t>
            </a:r>
            <a:r>
              <a:rPr lang="en-US" sz="2200">
                <a:latin typeface="Arial"/>
                <a:cs typeface="Arial"/>
              </a:rPr>
              <a:t>4-25</a:t>
            </a:r>
            <a:endParaRPr sz="2200">
              <a:latin typeface="Arial"/>
              <a:cs typeface="Arial"/>
            </a:endParaRPr>
          </a:p>
          <a:p>
            <a:pPr marL="934085" lvl="1" indent="-317500">
              <a:lnSpc>
                <a:spcPts val="2605"/>
              </a:lnSpc>
              <a:buFont typeface="Courier New"/>
              <a:buChar char="o"/>
              <a:tabLst>
                <a:tab pos="934085" algn="l"/>
              </a:tabLst>
            </a:pPr>
            <a:r>
              <a:rPr sz="2200">
                <a:latin typeface="Arial"/>
                <a:cs typeface="Arial"/>
              </a:rPr>
              <a:t>I’m</a:t>
            </a:r>
            <a:r>
              <a:rPr sz="2200" spc="-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considering</a:t>
            </a:r>
            <a:r>
              <a:rPr sz="2200" spc="-1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applying</a:t>
            </a:r>
            <a:r>
              <a:rPr sz="2200" spc="-1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in</a:t>
            </a:r>
            <a:r>
              <a:rPr sz="2200" spc="-1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202</a:t>
            </a:r>
            <a:r>
              <a:rPr lang="en-US" sz="2200">
                <a:latin typeface="Arial"/>
                <a:cs typeface="Arial"/>
              </a:rPr>
              <a:t>4-25</a:t>
            </a:r>
            <a:r>
              <a:rPr sz="2200">
                <a:latin typeface="Arial"/>
                <a:cs typeface="Arial"/>
              </a:rPr>
              <a:t>,</a:t>
            </a:r>
            <a:r>
              <a:rPr sz="2200" spc="-1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but</a:t>
            </a:r>
            <a:r>
              <a:rPr sz="2200" spc="-1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I’m </a:t>
            </a:r>
            <a:r>
              <a:rPr sz="2200" spc="-10">
                <a:latin typeface="Arial"/>
                <a:cs typeface="Arial"/>
              </a:rPr>
              <a:t>undecided</a:t>
            </a:r>
            <a:endParaRPr sz="2200">
              <a:latin typeface="Arial"/>
              <a:cs typeface="Arial"/>
            </a:endParaRPr>
          </a:p>
          <a:p>
            <a:pPr marL="934085" lvl="1" indent="-317500">
              <a:lnSpc>
                <a:spcPts val="2605"/>
              </a:lnSpc>
              <a:buFont typeface="Courier New"/>
              <a:buChar char="o"/>
              <a:tabLst>
                <a:tab pos="934085" algn="l"/>
              </a:tabLst>
            </a:pPr>
            <a:r>
              <a:rPr sz="2200">
                <a:latin typeface="Arial"/>
                <a:cs typeface="Arial"/>
              </a:rPr>
              <a:t>I'm</a:t>
            </a:r>
            <a:r>
              <a:rPr sz="2200" spc="-2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not</a:t>
            </a:r>
            <a:r>
              <a:rPr sz="2200" spc="-1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ready</a:t>
            </a:r>
            <a:r>
              <a:rPr sz="2200" spc="-2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to</a:t>
            </a:r>
            <a:r>
              <a:rPr sz="2200" spc="-1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apply,</a:t>
            </a:r>
            <a:r>
              <a:rPr sz="2200" spc="-2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but</a:t>
            </a:r>
            <a:r>
              <a:rPr sz="2200" spc="-1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want</a:t>
            </a:r>
            <a:r>
              <a:rPr sz="2200" spc="-1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to</a:t>
            </a:r>
            <a:r>
              <a:rPr sz="2200" spc="-1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learn</a:t>
            </a:r>
            <a:r>
              <a:rPr sz="2200" spc="-1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about</a:t>
            </a:r>
            <a:r>
              <a:rPr sz="2200" spc="-2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the</a:t>
            </a:r>
            <a:r>
              <a:rPr sz="2200" spc="-15">
                <a:latin typeface="Arial"/>
                <a:cs typeface="Arial"/>
              </a:rPr>
              <a:t> </a:t>
            </a:r>
            <a:r>
              <a:rPr sz="2200" spc="-10">
                <a:latin typeface="Arial"/>
                <a:cs typeface="Arial"/>
              </a:rPr>
              <a:t>process</a:t>
            </a:r>
            <a:endParaRPr sz="2200">
              <a:latin typeface="Arial"/>
              <a:cs typeface="Arial"/>
            </a:endParaRPr>
          </a:p>
          <a:p>
            <a:pPr marL="934085" lvl="1" indent="-317500">
              <a:lnSpc>
                <a:spcPts val="2615"/>
              </a:lnSpc>
              <a:buFont typeface="Courier New"/>
              <a:buChar char="o"/>
              <a:tabLst>
                <a:tab pos="934085" algn="l"/>
              </a:tabLst>
            </a:pPr>
            <a:r>
              <a:rPr sz="2200">
                <a:latin typeface="Arial"/>
                <a:cs typeface="Arial"/>
              </a:rPr>
              <a:t>I'm</a:t>
            </a:r>
            <a:r>
              <a:rPr sz="2200" spc="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a chair</a:t>
            </a:r>
            <a:r>
              <a:rPr sz="2200" spc="1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or</a:t>
            </a:r>
            <a:r>
              <a:rPr sz="2200" spc="1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dean</a:t>
            </a:r>
            <a:r>
              <a:rPr sz="2200" spc="-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here to support a </a:t>
            </a:r>
            <a:r>
              <a:rPr sz="2200" spc="-10">
                <a:latin typeface="Arial"/>
                <a:cs typeface="Arial"/>
              </a:rPr>
              <a:t>candidate</a:t>
            </a:r>
            <a:endParaRPr sz="2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Font typeface="Courier New"/>
              <a:buChar char="o"/>
            </a:pPr>
            <a:endParaRPr sz="2400">
              <a:latin typeface="Arial"/>
              <a:cs typeface="Arial"/>
            </a:endParaRPr>
          </a:p>
          <a:p>
            <a:pPr marL="323850" indent="-311150">
              <a:lnSpc>
                <a:spcPct val="100000"/>
              </a:lnSpc>
              <a:buAutoNum type="arabicPeriod"/>
              <a:tabLst>
                <a:tab pos="323850" algn="l"/>
              </a:tabLst>
            </a:pPr>
            <a:r>
              <a:rPr sz="2200" b="1">
                <a:solidFill>
                  <a:srgbClr val="00B0F0"/>
                </a:solidFill>
                <a:latin typeface="Arial"/>
                <a:cs typeface="Arial"/>
              </a:rPr>
              <a:t>If</a:t>
            </a:r>
            <a:r>
              <a:rPr sz="2200" b="1" spc="1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2200" b="1">
                <a:solidFill>
                  <a:srgbClr val="00B0F0"/>
                </a:solidFill>
                <a:latin typeface="Arial"/>
                <a:cs typeface="Arial"/>
              </a:rPr>
              <a:t>you</a:t>
            </a:r>
            <a:r>
              <a:rPr sz="2200" b="1" spc="25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2200" b="1">
                <a:solidFill>
                  <a:srgbClr val="00B0F0"/>
                </a:solidFill>
                <a:latin typeface="Arial"/>
                <a:cs typeface="Arial"/>
              </a:rPr>
              <a:t>are</a:t>
            </a:r>
            <a:r>
              <a:rPr sz="2200" b="1" spc="15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2200" b="1">
                <a:solidFill>
                  <a:srgbClr val="00B0F0"/>
                </a:solidFill>
                <a:latin typeface="Arial"/>
                <a:cs typeface="Arial"/>
              </a:rPr>
              <a:t>planning/considering</a:t>
            </a:r>
            <a:r>
              <a:rPr sz="2200" b="1" spc="25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2200" b="1">
                <a:solidFill>
                  <a:srgbClr val="00B0F0"/>
                </a:solidFill>
                <a:latin typeface="Arial"/>
                <a:cs typeface="Arial"/>
              </a:rPr>
              <a:t>an</a:t>
            </a:r>
            <a:r>
              <a:rPr sz="2200" b="1" spc="2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2200" b="1">
                <a:solidFill>
                  <a:srgbClr val="00B0F0"/>
                </a:solidFill>
                <a:latin typeface="Arial"/>
                <a:cs typeface="Arial"/>
              </a:rPr>
              <a:t>application</a:t>
            </a:r>
            <a:r>
              <a:rPr sz="2200" b="1" spc="2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2200" b="1">
                <a:solidFill>
                  <a:srgbClr val="00B0F0"/>
                </a:solidFill>
                <a:latin typeface="Arial"/>
                <a:cs typeface="Arial"/>
              </a:rPr>
              <a:t>in</a:t>
            </a:r>
            <a:r>
              <a:rPr sz="2200" b="1" spc="25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2200" b="1" spc="-10">
                <a:solidFill>
                  <a:srgbClr val="00B0F0"/>
                </a:solidFill>
                <a:latin typeface="Arial"/>
                <a:cs typeface="Arial"/>
              </a:rPr>
              <a:t>202</a:t>
            </a:r>
            <a:r>
              <a:rPr lang="en-US" sz="2200" b="1" spc="-10">
                <a:solidFill>
                  <a:srgbClr val="00B0F0"/>
                </a:solidFill>
                <a:latin typeface="Arial"/>
                <a:cs typeface="Arial"/>
              </a:rPr>
              <a:t>4-25</a:t>
            </a:r>
            <a:r>
              <a:rPr sz="2200" b="1">
                <a:solidFill>
                  <a:srgbClr val="00B0F0"/>
                </a:solidFill>
                <a:latin typeface="Arial"/>
                <a:cs typeface="Arial"/>
              </a:rPr>
              <a:t>,</a:t>
            </a:r>
            <a:r>
              <a:rPr sz="2200" b="1" spc="15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2200" b="1">
                <a:solidFill>
                  <a:srgbClr val="00B0F0"/>
                </a:solidFill>
                <a:latin typeface="Arial"/>
                <a:cs typeface="Arial"/>
              </a:rPr>
              <a:t>what</a:t>
            </a:r>
            <a:r>
              <a:rPr sz="2200" b="1" spc="3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2200" b="1" spc="-10">
                <a:solidFill>
                  <a:srgbClr val="00B0F0"/>
                </a:solidFill>
                <a:latin typeface="Arial"/>
                <a:cs typeface="Arial"/>
              </a:rPr>
              <a:t>type?</a:t>
            </a:r>
            <a:endParaRPr sz="2200">
              <a:latin typeface="Arial"/>
              <a:cs typeface="Arial"/>
            </a:endParaRPr>
          </a:p>
          <a:p>
            <a:pPr marL="934085" lvl="1" indent="-317500">
              <a:lnSpc>
                <a:spcPts val="2615"/>
              </a:lnSpc>
              <a:spcBef>
                <a:spcPts val="70"/>
              </a:spcBef>
              <a:buFont typeface="Courier New"/>
              <a:buChar char="o"/>
              <a:tabLst>
                <a:tab pos="934085" algn="l"/>
              </a:tabLst>
            </a:pPr>
            <a:r>
              <a:rPr sz="2200">
                <a:latin typeface="Arial"/>
                <a:cs typeface="Arial"/>
              </a:rPr>
              <a:t>Promotion</a:t>
            </a:r>
            <a:r>
              <a:rPr sz="2200" spc="-3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from</a:t>
            </a:r>
            <a:r>
              <a:rPr sz="2200" spc="-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assistant</a:t>
            </a:r>
            <a:r>
              <a:rPr sz="2200" spc="-1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to</a:t>
            </a:r>
            <a:r>
              <a:rPr sz="2200" spc="-1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associate</a:t>
            </a:r>
            <a:r>
              <a:rPr sz="2200" spc="-1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teaching</a:t>
            </a:r>
            <a:r>
              <a:rPr sz="2200" spc="-5">
                <a:latin typeface="Arial"/>
                <a:cs typeface="Arial"/>
              </a:rPr>
              <a:t> </a:t>
            </a:r>
            <a:r>
              <a:rPr sz="2200" spc="-10">
                <a:latin typeface="Arial"/>
                <a:cs typeface="Arial"/>
              </a:rPr>
              <a:t>professor</a:t>
            </a:r>
            <a:endParaRPr sz="2200">
              <a:latin typeface="Arial"/>
              <a:cs typeface="Arial"/>
            </a:endParaRPr>
          </a:p>
          <a:p>
            <a:pPr marL="934085" lvl="1" indent="-317500">
              <a:lnSpc>
                <a:spcPts val="2590"/>
              </a:lnSpc>
              <a:buFont typeface="Courier New"/>
              <a:buChar char="o"/>
              <a:tabLst>
                <a:tab pos="934085" algn="l"/>
              </a:tabLst>
            </a:pPr>
            <a:r>
              <a:rPr sz="2200">
                <a:latin typeface="Arial"/>
                <a:cs typeface="Arial"/>
              </a:rPr>
              <a:t>Promotion</a:t>
            </a:r>
            <a:r>
              <a:rPr sz="2200" spc="-3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from</a:t>
            </a:r>
            <a:r>
              <a:rPr sz="2200" spc="-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assistant</a:t>
            </a:r>
            <a:r>
              <a:rPr sz="2200" spc="-1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to</a:t>
            </a:r>
            <a:r>
              <a:rPr sz="2200" spc="-2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associate</a:t>
            </a:r>
            <a:r>
              <a:rPr sz="2200" spc="-1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clinical</a:t>
            </a:r>
            <a:r>
              <a:rPr sz="2200" spc="-15">
                <a:latin typeface="Arial"/>
                <a:cs typeface="Arial"/>
              </a:rPr>
              <a:t> </a:t>
            </a:r>
            <a:r>
              <a:rPr sz="2200" spc="-10">
                <a:latin typeface="Arial"/>
                <a:cs typeface="Arial"/>
              </a:rPr>
              <a:t>professor</a:t>
            </a:r>
            <a:endParaRPr sz="2200">
              <a:latin typeface="Arial"/>
              <a:cs typeface="Arial"/>
            </a:endParaRPr>
          </a:p>
          <a:p>
            <a:pPr marL="934085" lvl="1" indent="-317500">
              <a:lnSpc>
                <a:spcPts val="2615"/>
              </a:lnSpc>
              <a:buFont typeface="Courier New"/>
              <a:buChar char="o"/>
              <a:tabLst>
                <a:tab pos="934085" algn="l"/>
              </a:tabLst>
            </a:pPr>
            <a:r>
              <a:rPr sz="2200">
                <a:latin typeface="Arial"/>
                <a:cs typeface="Arial"/>
              </a:rPr>
              <a:t>Promotion</a:t>
            </a:r>
            <a:r>
              <a:rPr sz="2200" spc="-1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to</a:t>
            </a:r>
            <a:r>
              <a:rPr sz="2200" spc="-1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full</a:t>
            </a:r>
            <a:r>
              <a:rPr sz="2200" spc="-1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teaching</a:t>
            </a:r>
            <a:r>
              <a:rPr sz="2200" spc="-10">
                <a:latin typeface="Arial"/>
                <a:cs typeface="Arial"/>
              </a:rPr>
              <a:t> professor</a:t>
            </a:r>
            <a:endParaRPr sz="2200">
              <a:latin typeface="Arial"/>
              <a:cs typeface="Arial"/>
            </a:endParaRPr>
          </a:p>
          <a:p>
            <a:pPr marL="934085" lvl="1" indent="-317500">
              <a:lnSpc>
                <a:spcPct val="100000"/>
              </a:lnSpc>
              <a:spcBef>
                <a:spcPts val="75"/>
              </a:spcBef>
              <a:buFont typeface="Courier New"/>
              <a:buChar char="o"/>
              <a:tabLst>
                <a:tab pos="934085" algn="l"/>
              </a:tabLst>
            </a:pPr>
            <a:r>
              <a:rPr sz="2200">
                <a:latin typeface="Arial"/>
                <a:cs typeface="Arial"/>
              </a:rPr>
              <a:t>Promotion</a:t>
            </a:r>
            <a:r>
              <a:rPr sz="2200" spc="-3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to</a:t>
            </a:r>
            <a:r>
              <a:rPr sz="2200" spc="-1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full</a:t>
            </a:r>
            <a:r>
              <a:rPr sz="2200" spc="-2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clinical</a:t>
            </a:r>
            <a:r>
              <a:rPr sz="2200" spc="-15">
                <a:latin typeface="Arial"/>
                <a:cs typeface="Arial"/>
              </a:rPr>
              <a:t> </a:t>
            </a:r>
            <a:r>
              <a:rPr sz="2200" spc="-10">
                <a:latin typeface="Arial"/>
                <a:cs typeface="Arial"/>
              </a:rPr>
              <a:t>professor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12166600" cy="6858000"/>
            <a:chOff x="0" y="0"/>
            <a:chExt cx="121666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66600" cy="6857998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856198" y="826999"/>
              <a:ext cx="1376680" cy="18415"/>
            </a:xfrm>
            <a:custGeom>
              <a:avLst/>
              <a:gdLst/>
              <a:ahLst/>
              <a:cxnLst/>
              <a:rect l="l" t="t" r="r" b="b"/>
              <a:pathLst>
                <a:path w="1376679" h="18415">
                  <a:moveTo>
                    <a:pt x="1376438" y="0"/>
                  </a:moveTo>
                  <a:lnTo>
                    <a:pt x="0" y="0"/>
                  </a:lnTo>
                  <a:lnTo>
                    <a:pt x="0" y="18388"/>
                  </a:lnTo>
                  <a:lnTo>
                    <a:pt x="1376438" y="18388"/>
                  </a:lnTo>
                  <a:lnTo>
                    <a:pt x="1376438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376926" y="6093444"/>
              <a:ext cx="357873" cy="459752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25575">
              <a:lnSpc>
                <a:spcPct val="100000"/>
              </a:lnSpc>
              <a:spcBef>
                <a:spcPts val="100"/>
              </a:spcBef>
            </a:pPr>
            <a:r>
              <a:t>WORKSHOP</a:t>
            </a:r>
            <a:r>
              <a:rPr spc="-80"/>
              <a:t> </a:t>
            </a:r>
            <a:r>
              <a:rPr spc="-10"/>
              <a:t>GOALS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t>Learning</a:t>
            </a:r>
            <a:r>
              <a:rPr spc="-25"/>
              <a:t> </a:t>
            </a:r>
            <a:r>
              <a:t>with</a:t>
            </a:r>
            <a:r>
              <a:rPr spc="-5"/>
              <a:t> </a:t>
            </a:r>
            <a:r>
              <a:rPr spc="-10"/>
              <a:t>Purpose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634360" y="1780539"/>
            <a:ext cx="7756525" cy="3103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>
                <a:latin typeface="Arial"/>
                <a:cs typeface="Arial"/>
              </a:rPr>
              <a:t>We</a:t>
            </a:r>
            <a:r>
              <a:rPr sz="2200" b="1" spc="-5">
                <a:latin typeface="Arial"/>
                <a:cs typeface="Arial"/>
              </a:rPr>
              <a:t> </a:t>
            </a:r>
            <a:r>
              <a:rPr sz="2200" b="1">
                <a:latin typeface="Arial"/>
                <a:cs typeface="Arial"/>
              </a:rPr>
              <a:t>hope you</a:t>
            </a:r>
            <a:r>
              <a:rPr sz="2200" b="1" spc="10">
                <a:latin typeface="Arial"/>
                <a:cs typeface="Arial"/>
              </a:rPr>
              <a:t> </a:t>
            </a:r>
            <a:r>
              <a:rPr sz="2200" b="1">
                <a:latin typeface="Arial"/>
                <a:cs typeface="Arial"/>
              </a:rPr>
              <a:t>will</a:t>
            </a:r>
            <a:r>
              <a:rPr sz="2200" b="1" spc="-10">
                <a:latin typeface="Arial"/>
                <a:cs typeface="Arial"/>
              </a:rPr>
              <a:t> </a:t>
            </a:r>
            <a:r>
              <a:rPr sz="2200" b="1">
                <a:latin typeface="Arial"/>
                <a:cs typeface="Arial"/>
              </a:rPr>
              <a:t>come</a:t>
            </a:r>
            <a:r>
              <a:rPr sz="2200" b="1" spc="-5">
                <a:latin typeface="Arial"/>
                <a:cs typeface="Arial"/>
              </a:rPr>
              <a:t> </a:t>
            </a:r>
            <a:r>
              <a:rPr sz="2200" b="1">
                <a:latin typeface="Arial"/>
                <a:cs typeface="Arial"/>
              </a:rPr>
              <a:t>away </a:t>
            </a:r>
            <a:r>
              <a:rPr sz="2200" b="1" spc="-10">
                <a:latin typeface="Arial"/>
                <a:cs typeface="Arial"/>
              </a:rPr>
              <a:t>with:</a:t>
            </a:r>
            <a:endParaRPr sz="2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945"/>
              </a:spcBef>
              <a:tabLst>
                <a:tab pos="697865" algn="l"/>
              </a:tabLst>
            </a:pPr>
            <a:r>
              <a:rPr sz="2200" spc="994">
                <a:solidFill>
                  <a:srgbClr val="00B0F0"/>
                </a:solidFill>
                <a:latin typeface="Arial Unicode MS"/>
                <a:cs typeface="Arial Unicode MS"/>
              </a:rPr>
              <a:t>.</a:t>
            </a:r>
            <a:r>
              <a:rPr sz="2200">
                <a:solidFill>
                  <a:srgbClr val="00B0F0"/>
                </a:solidFill>
                <a:latin typeface="Arial Unicode MS"/>
                <a:cs typeface="Arial Unicode MS"/>
              </a:rPr>
              <a:t>	</a:t>
            </a:r>
            <a:r>
              <a:rPr sz="2200">
                <a:latin typeface="Arial"/>
                <a:cs typeface="Arial"/>
              </a:rPr>
              <a:t>an</a:t>
            </a:r>
            <a:r>
              <a:rPr sz="2200" spc="-3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understanding of the areas of </a:t>
            </a:r>
            <a:r>
              <a:rPr sz="2200" spc="-10">
                <a:latin typeface="Arial"/>
                <a:cs typeface="Arial"/>
              </a:rPr>
              <a:t>evaluation</a:t>
            </a:r>
            <a:endParaRPr sz="2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270"/>
              </a:spcBef>
              <a:tabLst>
                <a:tab pos="697865" algn="l"/>
              </a:tabLst>
            </a:pPr>
            <a:r>
              <a:rPr sz="2200" spc="994">
                <a:solidFill>
                  <a:srgbClr val="00B0F0"/>
                </a:solidFill>
                <a:latin typeface="Arial Unicode MS"/>
                <a:cs typeface="Arial Unicode MS"/>
              </a:rPr>
              <a:t>.</a:t>
            </a:r>
            <a:r>
              <a:rPr sz="2200">
                <a:solidFill>
                  <a:srgbClr val="00B0F0"/>
                </a:solidFill>
                <a:latin typeface="Arial Unicode MS"/>
                <a:cs typeface="Arial Unicode MS"/>
              </a:rPr>
              <a:t>	</a:t>
            </a:r>
            <a:r>
              <a:rPr sz="2200">
                <a:latin typeface="Arial"/>
                <a:cs typeface="Arial"/>
              </a:rPr>
              <a:t>familiarity</a:t>
            </a:r>
            <a:r>
              <a:rPr sz="2200" spc="-2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with</a:t>
            </a:r>
            <a:r>
              <a:rPr sz="2200" spc="-1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the</a:t>
            </a:r>
            <a:r>
              <a:rPr sz="2200" spc="-15">
                <a:latin typeface="Arial"/>
                <a:cs typeface="Arial"/>
              </a:rPr>
              <a:t> </a:t>
            </a:r>
            <a:r>
              <a:rPr sz="2200" spc="-10">
                <a:latin typeface="Arial"/>
                <a:cs typeface="Arial"/>
              </a:rPr>
              <a:t>process</a:t>
            </a:r>
            <a:endParaRPr sz="2200">
              <a:latin typeface="Arial"/>
              <a:cs typeface="Arial"/>
            </a:endParaRPr>
          </a:p>
          <a:p>
            <a:pPr marL="698500" marR="1004569" indent="-342900">
              <a:lnSpc>
                <a:spcPct val="106400"/>
              </a:lnSpc>
              <a:spcBef>
                <a:spcPts val="790"/>
              </a:spcBef>
              <a:tabLst>
                <a:tab pos="697865" algn="l"/>
              </a:tabLst>
            </a:pPr>
            <a:r>
              <a:rPr sz="2200" spc="994">
                <a:solidFill>
                  <a:srgbClr val="00B0F0"/>
                </a:solidFill>
                <a:latin typeface="Arial Unicode MS"/>
                <a:cs typeface="Arial Unicode MS"/>
              </a:rPr>
              <a:t>.</a:t>
            </a:r>
            <a:r>
              <a:rPr sz="2200">
                <a:solidFill>
                  <a:srgbClr val="00B0F0"/>
                </a:solidFill>
                <a:latin typeface="Arial Unicode MS"/>
                <a:cs typeface="Arial Unicode MS"/>
              </a:rPr>
              <a:t>	</a:t>
            </a:r>
            <a:r>
              <a:rPr sz="2200">
                <a:latin typeface="Arial"/>
                <a:cs typeface="Arial"/>
              </a:rPr>
              <a:t>a</a:t>
            </a:r>
            <a:r>
              <a:rPr sz="2200" spc="-2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sense</a:t>
            </a:r>
            <a:r>
              <a:rPr sz="2200" spc="-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of how</a:t>
            </a:r>
            <a:r>
              <a:rPr sz="2200" spc="-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to present</a:t>
            </a:r>
            <a:r>
              <a:rPr sz="2200" spc="-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your</a:t>
            </a:r>
            <a:r>
              <a:rPr sz="2200" spc="10">
                <a:latin typeface="Arial"/>
                <a:cs typeface="Arial"/>
              </a:rPr>
              <a:t> </a:t>
            </a:r>
            <a:r>
              <a:rPr sz="2200" spc="-10">
                <a:latin typeface="Arial"/>
                <a:cs typeface="Arial"/>
              </a:rPr>
              <a:t>accomplishments effectively</a:t>
            </a:r>
            <a:endParaRPr sz="2200">
              <a:latin typeface="Arial"/>
              <a:cs typeface="Arial"/>
            </a:endParaRPr>
          </a:p>
          <a:p>
            <a:pPr marL="698500" marR="5080" indent="-342900">
              <a:lnSpc>
                <a:spcPct val="110000"/>
              </a:lnSpc>
              <a:spcBef>
                <a:spcPts val="890"/>
              </a:spcBef>
              <a:tabLst>
                <a:tab pos="697865" algn="l"/>
              </a:tabLst>
            </a:pPr>
            <a:r>
              <a:rPr sz="2200" spc="994">
                <a:solidFill>
                  <a:srgbClr val="00B0F0"/>
                </a:solidFill>
                <a:latin typeface="Arial Unicode MS"/>
                <a:cs typeface="Arial Unicode MS"/>
              </a:rPr>
              <a:t>.</a:t>
            </a:r>
            <a:r>
              <a:rPr sz="2200">
                <a:solidFill>
                  <a:srgbClr val="00B0F0"/>
                </a:solidFill>
                <a:latin typeface="Arial Unicode MS"/>
                <a:cs typeface="Arial Unicode MS"/>
              </a:rPr>
              <a:t>	</a:t>
            </a:r>
            <a:r>
              <a:rPr sz="2200">
                <a:latin typeface="Arial"/>
                <a:cs typeface="Arial"/>
              </a:rPr>
              <a:t>a</a:t>
            </a:r>
            <a:r>
              <a:rPr sz="2200" spc="-1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sense</a:t>
            </a:r>
            <a:r>
              <a:rPr sz="2200" spc="-1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of</a:t>
            </a:r>
            <a:r>
              <a:rPr sz="2200" spc="-1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the</a:t>
            </a:r>
            <a:r>
              <a:rPr sz="2200" spc="-1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collaborative</a:t>
            </a:r>
            <a:r>
              <a:rPr sz="2200" spc="-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effort</a:t>
            </a:r>
            <a:r>
              <a:rPr sz="2200" spc="-1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of</a:t>
            </a:r>
            <a:r>
              <a:rPr sz="2200" spc="-1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your peers</a:t>
            </a:r>
            <a:r>
              <a:rPr sz="2200" spc="-1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that</a:t>
            </a:r>
            <a:r>
              <a:rPr sz="2200" spc="-5">
                <a:latin typeface="Arial"/>
                <a:cs typeface="Arial"/>
              </a:rPr>
              <a:t> </a:t>
            </a:r>
            <a:r>
              <a:rPr sz="2200" spc="-20">
                <a:latin typeface="Arial"/>
                <a:cs typeface="Arial"/>
              </a:rPr>
              <a:t>goes </a:t>
            </a:r>
            <a:r>
              <a:rPr sz="2200">
                <a:latin typeface="Arial"/>
                <a:cs typeface="Arial"/>
              </a:rPr>
              <a:t>into</a:t>
            </a:r>
            <a:r>
              <a:rPr sz="2200" spc="-1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the</a:t>
            </a:r>
            <a:r>
              <a:rPr sz="2200" spc="-1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P&amp;T</a:t>
            </a:r>
            <a:r>
              <a:rPr sz="2200" spc="-30">
                <a:latin typeface="Arial"/>
                <a:cs typeface="Arial"/>
              </a:rPr>
              <a:t> </a:t>
            </a:r>
            <a:r>
              <a:rPr sz="2200" spc="-10">
                <a:latin typeface="Arial"/>
                <a:cs typeface="Arial"/>
              </a:rPr>
              <a:t>process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776" y="9423"/>
            <a:ext cx="12153265" cy="6849109"/>
            <a:chOff x="13776" y="9423"/>
            <a:chExt cx="12153265" cy="6849109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776" y="9423"/>
              <a:ext cx="12152820" cy="6848575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860554" y="809943"/>
              <a:ext cx="1376680" cy="18415"/>
            </a:xfrm>
            <a:custGeom>
              <a:avLst/>
              <a:gdLst/>
              <a:ahLst/>
              <a:cxnLst/>
              <a:rect l="l" t="t" r="r" b="b"/>
              <a:pathLst>
                <a:path w="1376679" h="18415">
                  <a:moveTo>
                    <a:pt x="1376438" y="0"/>
                  </a:moveTo>
                  <a:lnTo>
                    <a:pt x="0" y="0"/>
                  </a:lnTo>
                  <a:lnTo>
                    <a:pt x="0" y="18388"/>
                  </a:lnTo>
                  <a:lnTo>
                    <a:pt x="1376438" y="18388"/>
                  </a:lnTo>
                  <a:lnTo>
                    <a:pt x="1376438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381283" y="6076387"/>
              <a:ext cx="357873" cy="459752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49020">
              <a:lnSpc>
                <a:spcPct val="100000"/>
              </a:lnSpc>
              <a:spcBef>
                <a:spcPts val="100"/>
              </a:spcBef>
            </a:pPr>
            <a:r>
              <a:t>AREAS</a:t>
            </a:r>
            <a:r>
              <a:rPr spc="-45"/>
              <a:t> </a:t>
            </a:r>
            <a:r>
              <a:t>OF</a:t>
            </a:r>
            <a:r>
              <a:rPr spc="-20"/>
              <a:t> </a:t>
            </a:r>
            <a:r>
              <a:rPr spc="-10"/>
              <a:t>EVALUATION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t>Learning</a:t>
            </a:r>
            <a:r>
              <a:rPr spc="-25"/>
              <a:t> </a:t>
            </a:r>
            <a:r>
              <a:t>with</a:t>
            </a:r>
            <a:r>
              <a:rPr spc="-5"/>
              <a:t> </a:t>
            </a:r>
            <a:r>
              <a:rPr spc="-10"/>
              <a:t>Purpose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610599" y="2589277"/>
            <a:ext cx="7245350" cy="1516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82930" algn="l"/>
              </a:tabLst>
            </a:pPr>
            <a:r>
              <a:rPr sz="3200" spc="969">
                <a:latin typeface="Arial Unicode MS"/>
                <a:cs typeface="Arial Unicode MS"/>
              </a:rPr>
              <a:t>.</a:t>
            </a:r>
            <a:r>
              <a:rPr sz="3200">
                <a:latin typeface="Arial Unicode MS"/>
                <a:cs typeface="Arial Unicode MS"/>
              </a:rPr>
              <a:t>	</a:t>
            </a:r>
            <a:r>
              <a:rPr sz="3200" spc="-25">
                <a:latin typeface="Arial"/>
                <a:cs typeface="Arial"/>
              </a:rPr>
              <a:t>Teaching</a:t>
            </a:r>
            <a:r>
              <a:rPr sz="3200" spc="-155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/</a:t>
            </a:r>
            <a:r>
              <a:rPr sz="3200" spc="-105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Instructional</a:t>
            </a:r>
            <a:r>
              <a:rPr sz="3200" spc="-100">
                <a:latin typeface="Arial"/>
                <a:cs typeface="Arial"/>
              </a:rPr>
              <a:t> </a:t>
            </a:r>
            <a:r>
              <a:rPr sz="3200" spc="-10">
                <a:latin typeface="Arial"/>
                <a:cs typeface="Arial"/>
              </a:rPr>
              <a:t>Effectiveness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582930" algn="l"/>
              </a:tabLst>
            </a:pPr>
            <a:r>
              <a:rPr sz="3200" spc="969">
                <a:latin typeface="Arial Unicode MS"/>
                <a:cs typeface="Arial Unicode MS"/>
              </a:rPr>
              <a:t>.</a:t>
            </a:r>
            <a:r>
              <a:rPr sz="3200">
                <a:latin typeface="Arial Unicode MS"/>
                <a:cs typeface="Arial Unicode MS"/>
              </a:rPr>
              <a:t>	</a:t>
            </a:r>
            <a:r>
              <a:rPr sz="3200" spc="-10">
                <a:latin typeface="Arial"/>
                <a:cs typeface="Arial"/>
              </a:rPr>
              <a:t>Service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12166600" cy="6858000"/>
            <a:chOff x="0" y="0"/>
            <a:chExt cx="121666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66600" cy="68579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826594" y="878733"/>
              <a:ext cx="1376680" cy="19050"/>
            </a:xfrm>
            <a:custGeom>
              <a:avLst/>
              <a:gdLst/>
              <a:ahLst/>
              <a:cxnLst/>
              <a:rect l="l" t="t" r="r" b="b"/>
              <a:pathLst>
                <a:path w="1376679" h="19050">
                  <a:moveTo>
                    <a:pt x="1376413" y="0"/>
                  </a:moveTo>
                  <a:lnTo>
                    <a:pt x="0" y="0"/>
                  </a:lnTo>
                  <a:lnTo>
                    <a:pt x="0" y="18725"/>
                  </a:lnTo>
                  <a:lnTo>
                    <a:pt x="1376413" y="18725"/>
                  </a:lnTo>
                  <a:lnTo>
                    <a:pt x="1376413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349761" y="6114271"/>
              <a:ext cx="357860" cy="468181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>
              <a:lnSpc>
                <a:spcPct val="100000"/>
              </a:lnSpc>
              <a:spcBef>
                <a:spcPts val="100"/>
              </a:spcBef>
            </a:pPr>
            <a:r>
              <a:t>DEMONSTRATING</a:t>
            </a:r>
            <a:r>
              <a:rPr spc="-60"/>
              <a:t> </a:t>
            </a:r>
            <a:r>
              <a:rPr spc="-10"/>
              <a:t>EXCELLENCE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t>Learning</a:t>
            </a:r>
            <a:r>
              <a:rPr spc="-25"/>
              <a:t> </a:t>
            </a:r>
            <a:r>
              <a:t>with</a:t>
            </a:r>
            <a:r>
              <a:rPr spc="-5"/>
              <a:t> </a:t>
            </a:r>
            <a:r>
              <a:rPr spc="-10"/>
              <a:t>Purpose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39747" y="747820"/>
            <a:ext cx="10293985" cy="5496560"/>
          </a:xfrm>
          <a:prstGeom prst="rect">
            <a:avLst/>
          </a:prstGeom>
        </p:spPr>
        <p:txBody>
          <a:bodyPr vert="horz" wrap="square" lIns="0" tIns="194945" rIns="0" bIns="0" rtlCol="0">
            <a:spAutoFit/>
          </a:bodyPr>
          <a:lstStyle/>
          <a:p>
            <a:pPr marL="467359" algn="ctr">
              <a:lnSpc>
                <a:spcPct val="100000"/>
              </a:lnSpc>
              <a:spcBef>
                <a:spcPts val="1535"/>
              </a:spcBef>
            </a:pPr>
            <a:r>
              <a:rPr sz="2800" b="1">
                <a:solidFill>
                  <a:srgbClr val="00B0F0"/>
                </a:solidFill>
                <a:latin typeface="Arial"/>
                <a:cs typeface="Arial"/>
              </a:rPr>
              <a:t>Teaching</a:t>
            </a:r>
            <a:r>
              <a:rPr sz="2800" b="1" spc="-4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2800" b="1">
                <a:solidFill>
                  <a:srgbClr val="00B0F0"/>
                </a:solidFill>
                <a:latin typeface="Arial"/>
                <a:cs typeface="Arial"/>
              </a:rPr>
              <a:t>/</a:t>
            </a:r>
            <a:r>
              <a:rPr sz="2800" b="1" spc="-3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2800" b="1">
                <a:solidFill>
                  <a:srgbClr val="00B0F0"/>
                </a:solidFill>
                <a:latin typeface="Arial"/>
                <a:cs typeface="Arial"/>
              </a:rPr>
              <a:t>Instructional</a:t>
            </a:r>
            <a:r>
              <a:rPr sz="2800" b="1" spc="-25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sz="2800" b="1" spc="-10">
                <a:solidFill>
                  <a:srgbClr val="00B0F0"/>
                </a:solidFill>
                <a:latin typeface="Arial"/>
                <a:cs typeface="Arial"/>
              </a:rPr>
              <a:t>Effectiveness</a:t>
            </a:r>
            <a:endParaRPr sz="2800">
              <a:latin typeface="Arial"/>
              <a:cs typeface="Arial"/>
            </a:endParaRPr>
          </a:p>
          <a:p>
            <a:pPr marL="12700" marR="76200">
              <a:lnSpc>
                <a:spcPct val="100499"/>
              </a:lnSpc>
              <a:spcBef>
                <a:spcPts val="1115"/>
              </a:spcBef>
            </a:pPr>
            <a:r>
              <a:rPr sz="2200">
                <a:latin typeface="Arial"/>
                <a:cs typeface="Arial"/>
              </a:rPr>
              <a:t>The</a:t>
            </a:r>
            <a:r>
              <a:rPr sz="2200" spc="-5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candidate</a:t>
            </a:r>
            <a:r>
              <a:rPr sz="2200" spc="-2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should</a:t>
            </a:r>
            <a:r>
              <a:rPr sz="2200" spc="-2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discuss</a:t>
            </a:r>
            <a:r>
              <a:rPr sz="2200" spc="-2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activities</a:t>
            </a:r>
            <a:r>
              <a:rPr sz="2200" spc="-2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that,</a:t>
            </a:r>
            <a:r>
              <a:rPr sz="2200" spc="-2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directly</a:t>
            </a:r>
            <a:r>
              <a:rPr sz="2200" spc="-2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or</a:t>
            </a:r>
            <a:r>
              <a:rPr sz="2200" spc="-1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indirectly,</a:t>
            </a:r>
            <a:r>
              <a:rPr sz="2200" spc="-3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create</a:t>
            </a:r>
            <a:r>
              <a:rPr sz="2200" spc="-2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the</a:t>
            </a:r>
            <a:r>
              <a:rPr sz="2200" spc="-20">
                <a:latin typeface="Arial"/>
                <a:cs typeface="Arial"/>
              </a:rPr>
              <a:t> rich </a:t>
            </a:r>
            <a:r>
              <a:rPr sz="2200">
                <a:latin typeface="Arial"/>
                <a:cs typeface="Arial"/>
              </a:rPr>
              <a:t>educational</a:t>
            </a:r>
            <a:r>
              <a:rPr sz="2200" spc="-2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environment</a:t>
            </a:r>
            <a:r>
              <a:rPr sz="2200" spc="-1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of</a:t>
            </a:r>
            <a:r>
              <a:rPr sz="2200" spc="-1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UMass</a:t>
            </a:r>
            <a:r>
              <a:rPr sz="2200" spc="-1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Lowell.</a:t>
            </a:r>
            <a:r>
              <a:rPr sz="2200" spc="-1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In</a:t>
            </a:r>
            <a:r>
              <a:rPr sz="2200" spc="-1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accordance</a:t>
            </a:r>
            <a:r>
              <a:rPr sz="2200" spc="-1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with</a:t>
            </a:r>
            <a:r>
              <a:rPr sz="2200" spc="-1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the</a:t>
            </a:r>
            <a:r>
              <a:rPr sz="2200" spc="-1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MSP</a:t>
            </a:r>
            <a:r>
              <a:rPr sz="2200" spc="-55">
                <a:latin typeface="Arial"/>
                <a:cs typeface="Arial"/>
              </a:rPr>
              <a:t> </a:t>
            </a:r>
            <a:r>
              <a:rPr sz="2200" spc="-10">
                <a:latin typeface="Arial"/>
                <a:cs typeface="Arial"/>
              </a:rPr>
              <a:t>contract, </a:t>
            </a:r>
            <a:r>
              <a:rPr sz="2200">
                <a:latin typeface="Arial"/>
                <a:cs typeface="Arial"/>
              </a:rPr>
              <a:t>evaluation</a:t>
            </a:r>
            <a:r>
              <a:rPr sz="2200" spc="-2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of</a:t>
            </a:r>
            <a:r>
              <a:rPr sz="2200" spc="-2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faculty</a:t>
            </a:r>
            <a:r>
              <a:rPr sz="2200" spc="-2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achievement</a:t>
            </a:r>
            <a:r>
              <a:rPr sz="2200" spc="-2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in</a:t>
            </a:r>
            <a:r>
              <a:rPr sz="2200" spc="-2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instructional</a:t>
            </a:r>
            <a:r>
              <a:rPr sz="2200" spc="-2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effectiveness</a:t>
            </a:r>
            <a:r>
              <a:rPr sz="2200" spc="-2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should</a:t>
            </a:r>
            <a:r>
              <a:rPr sz="2200" spc="-2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consider</a:t>
            </a:r>
            <a:r>
              <a:rPr sz="2200" spc="-10">
                <a:latin typeface="Arial"/>
                <a:cs typeface="Arial"/>
              </a:rPr>
              <a:t> </a:t>
            </a:r>
            <a:r>
              <a:rPr sz="2200" spc="-25">
                <a:latin typeface="Arial"/>
                <a:cs typeface="Arial"/>
              </a:rPr>
              <a:t>the </a:t>
            </a:r>
            <a:r>
              <a:rPr sz="2200">
                <a:latin typeface="Arial"/>
                <a:cs typeface="Arial"/>
              </a:rPr>
              <a:t>full</a:t>
            </a:r>
            <a:r>
              <a:rPr sz="2200" spc="-1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breadth</a:t>
            </a:r>
            <a:r>
              <a:rPr sz="2200" spc="-1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of</a:t>
            </a:r>
            <a:r>
              <a:rPr sz="2200" spc="-1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their</a:t>
            </a:r>
            <a:r>
              <a:rPr sz="2200" spc="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contributions.</a:t>
            </a:r>
            <a:r>
              <a:rPr sz="2200" spc="-5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The</a:t>
            </a:r>
            <a:r>
              <a:rPr sz="2200" spc="-1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MSP</a:t>
            </a:r>
            <a:r>
              <a:rPr sz="2200" spc="-5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contract</a:t>
            </a:r>
            <a:r>
              <a:rPr sz="2200" spc="-1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(VII.B.2.c.(1))</a:t>
            </a:r>
            <a:r>
              <a:rPr sz="2200" spc="10">
                <a:latin typeface="Arial"/>
                <a:cs typeface="Arial"/>
              </a:rPr>
              <a:t> </a:t>
            </a:r>
            <a:r>
              <a:rPr sz="2200" spc="-10">
                <a:latin typeface="Arial"/>
                <a:cs typeface="Arial"/>
              </a:rPr>
              <a:t>defines </a:t>
            </a:r>
            <a:r>
              <a:rPr sz="2200">
                <a:latin typeface="Arial"/>
                <a:cs typeface="Arial"/>
              </a:rPr>
              <a:t>instructional</a:t>
            </a:r>
            <a:r>
              <a:rPr sz="2200" spc="-4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effectiveness</a:t>
            </a:r>
            <a:r>
              <a:rPr sz="2200" spc="-35">
                <a:latin typeface="Arial"/>
                <a:cs typeface="Arial"/>
              </a:rPr>
              <a:t> </a:t>
            </a:r>
            <a:r>
              <a:rPr sz="2200" spc="-25">
                <a:latin typeface="Arial"/>
                <a:cs typeface="Arial"/>
              </a:rPr>
              <a:t>as: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350">
              <a:latin typeface="Arial"/>
              <a:cs typeface="Arial"/>
            </a:endParaRPr>
          </a:p>
          <a:p>
            <a:pPr marL="12700" marR="5080">
              <a:lnSpc>
                <a:spcPct val="100099"/>
              </a:lnSpc>
            </a:pPr>
            <a:r>
              <a:rPr sz="2200" i="1">
                <a:latin typeface="Arial"/>
                <a:cs typeface="Arial"/>
              </a:rPr>
              <a:t>Including,</a:t>
            </a:r>
            <a:r>
              <a:rPr sz="2200" i="1" spc="-1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but</a:t>
            </a:r>
            <a:r>
              <a:rPr sz="2200" i="1" spc="-1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not</a:t>
            </a:r>
            <a:r>
              <a:rPr sz="2200" i="1" spc="-1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limited</a:t>
            </a:r>
            <a:r>
              <a:rPr sz="2200" i="1" spc="-1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to</a:t>
            </a:r>
            <a:r>
              <a:rPr sz="2200" i="1" spc="-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[…]</a:t>
            </a:r>
            <a:r>
              <a:rPr sz="2200" i="1" spc="-1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development,</a:t>
            </a:r>
            <a:r>
              <a:rPr sz="2200" i="1" spc="-1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improvement</a:t>
            </a:r>
            <a:r>
              <a:rPr sz="2200" i="1" spc="-1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and</a:t>
            </a:r>
            <a:r>
              <a:rPr sz="2200" i="1" spc="-1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demonstration</a:t>
            </a:r>
            <a:r>
              <a:rPr sz="2200" i="1" spc="-5">
                <a:latin typeface="Arial"/>
                <a:cs typeface="Arial"/>
              </a:rPr>
              <a:t> </a:t>
            </a:r>
            <a:r>
              <a:rPr sz="2200" i="1" spc="-25">
                <a:latin typeface="Arial"/>
                <a:cs typeface="Arial"/>
              </a:rPr>
              <a:t>of </a:t>
            </a:r>
            <a:r>
              <a:rPr sz="2200" i="1">
                <a:latin typeface="Arial"/>
                <a:cs typeface="Arial"/>
              </a:rPr>
              <a:t>subject</a:t>
            </a:r>
            <a:r>
              <a:rPr sz="2200" i="1" spc="-2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matter</a:t>
            </a:r>
            <a:r>
              <a:rPr sz="2200" i="1" spc="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competence,</a:t>
            </a:r>
            <a:r>
              <a:rPr sz="2200" i="1" spc="-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continued</a:t>
            </a:r>
            <a:r>
              <a:rPr sz="2200" i="1" spc="-1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improvement</a:t>
            </a:r>
            <a:r>
              <a:rPr sz="2200" i="1" spc="-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of</a:t>
            </a:r>
            <a:r>
              <a:rPr sz="2200" i="1" spc="-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methods</a:t>
            </a:r>
            <a:r>
              <a:rPr sz="2200" i="1" spc="-1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and</a:t>
            </a:r>
            <a:r>
              <a:rPr sz="2200" i="1" spc="-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procedures</a:t>
            </a:r>
            <a:r>
              <a:rPr sz="2200" i="1" spc="-5">
                <a:latin typeface="Arial"/>
                <a:cs typeface="Arial"/>
              </a:rPr>
              <a:t> </a:t>
            </a:r>
            <a:r>
              <a:rPr sz="2200" i="1" spc="-25">
                <a:latin typeface="Arial"/>
                <a:cs typeface="Arial"/>
              </a:rPr>
              <a:t>of </a:t>
            </a:r>
            <a:r>
              <a:rPr sz="2200" i="1">
                <a:latin typeface="Arial"/>
                <a:cs typeface="Arial"/>
              </a:rPr>
              <a:t>classroom</a:t>
            </a:r>
            <a:r>
              <a:rPr sz="2200" i="1" spc="-2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presentation;</a:t>
            </a:r>
            <a:r>
              <a:rPr sz="2200" i="1" spc="-1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active</a:t>
            </a:r>
            <a:r>
              <a:rPr sz="2200" i="1" spc="-1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participation</a:t>
            </a:r>
            <a:r>
              <a:rPr sz="2200" i="1" spc="-1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in</a:t>
            </a:r>
            <a:r>
              <a:rPr sz="2200" i="1" spc="-1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departmental</a:t>
            </a:r>
            <a:r>
              <a:rPr sz="2200" i="1" spc="-1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evaluation</a:t>
            </a:r>
            <a:r>
              <a:rPr sz="2200" i="1" spc="-1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of</a:t>
            </a:r>
            <a:r>
              <a:rPr sz="2200" i="1" spc="-10">
                <a:latin typeface="Arial"/>
                <a:cs typeface="Arial"/>
              </a:rPr>
              <a:t> course </a:t>
            </a:r>
            <a:r>
              <a:rPr sz="2200" i="1">
                <a:latin typeface="Arial"/>
                <a:cs typeface="Arial"/>
              </a:rPr>
              <a:t>offerings</a:t>
            </a:r>
            <a:r>
              <a:rPr sz="2200" i="1" spc="-3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and</a:t>
            </a:r>
            <a:r>
              <a:rPr sz="2200" i="1" spc="-2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curricula</a:t>
            </a:r>
            <a:r>
              <a:rPr sz="2200" i="1" spc="-3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for</a:t>
            </a:r>
            <a:r>
              <a:rPr sz="2200" i="1" spc="-1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the</a:t>
            </a:r>
            <a:r>
              <a:rPr sz="2200" i="1" spc="-3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purpose</a:t>
            </a:r>
            <a:r>
              <a:rPr sz="2200" i="1" spc="-2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of</a:t>
            </a:r>
            <a:r>
              <a:rPr sz="2200" i="1" spc="-3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maintaining</a:t>
            </a:r>
            <a:r>
              <a:rPr sz="2200" i="1" spc="-2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their</a:t>
            </a:r>
            <a:r>
              <a:rPr sz="2200" i="1" spc="-2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quality,</a:t>
            </a:r>
            <a:r>
              <a:rPr sz="2200" i="1" spc="-3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relevance,</a:t>
            </a:r>
            <a:r>
              <a:rPr sz="2200" i="1" spc="-20">
                <a:latin typeface="Arial"/>
                <a:cs typeface="Arial"/>
              </a:rPr>
              <a:t> </a:t>
            </a:r>
            <a:r>
              <a:rPr sz="2200" i="1" spc="-25">
                <a:latin typeface="Arial"/>
                <a:cs typeface="Arial"/>
              </a:rPr>
              <a:t>and </a:t>
            </a:r>
            <a:r>
              <a:rPr sz="2200" i="1">
                <a:latin typeface="Arial"/>
                <a:cs typeface="Arial"/>
              </a:rPr>
              <a:t>viability;</a:t>
            </a:r>
            <a:r>
              <a:rPr sz="2200" i="1" spc="-3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conscientious</a:t>
            </a:r>
            <a:r>
              <a:rPr sz="2200" i="1" spc="-2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discharging</a:t>
            </a:r>
            <a:r>
              <a:rPr sz="2200" i="1" spc="-2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of</a:t>
            </a:r>
            <a:r>
              <a:rPr sz="2200" i="1" spc="-2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responsibilities</a:t>
            </a:r>
            <a:r>
              <a:rPr sz="2200" i="1" spc="-2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for</a:t>
            </a:r>
            <a:r>
              <a:rPr sz="2200" i="1" spc="-1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student</a:t>
            </a:r>
            <a:r>
              <a:rPr sz="2200" i="1" spc="-20">
                <a:latin typeface="Arial"/>
                <a:cs typeface="Arial"/>
              </a:rPr>
              <a:t> </a:t>
            </a:r>
            <a:r>
              <a:rPr sz="2200" i="1" spc="-10">
                <a:latin typeface="Arial"/>
                <a:cs typeface="Arial"/>
              </a:rPr>
              <a:t>advisement </a:t>
            </a:r>
            <a:r>
              <a:rPr sz="2200" i="1">
                <a:latin typeface="Arial"/>
                <a:cs typeface="Arial"/>
              </a:rPr>
              <a:t>throughout</a:t>
            </a:r>
            <a:r>
              <a:rPr sz="2200" i="1" spc="-1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the</a:t>
            </a:r>
            <a:r>
              <a:rPr sz="2200" i="1" spc="-1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academic</a:t>
            </a:r>
            <a:r>
              <a:rPr sz="2200" i="1" spc="-1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year;</a:t>
            </a:r>
            <a:r>
              <a:rPr sz="2200" i="1" spc="-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and</a:t>
            </a:r>
            <a:r>
              <a:rPr sz="2200" i="1" spc="-1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special</a:t>
            </a:r>
            <a:r>
              <a:rPr sz="2200" i="1" spc="-1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or uniquely</a:t>
            </a:r>
            <a:r>
              <a:rPr sz="2200" i="1" spc="-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valuable</a:t>
            </a:r>
            <a:r>
              <a:rPr sz="2200" i="1" spc="-1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contributions</a:t>
            </a:r>
            <a:r>
              <a:rPr sz="2200" i="1" spc="-1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to</a:t>
            </a:r>
            <a:r>
              <a:rPr sz="2200" i="1" spc="-5">
                <a:latin typeface="Arial"/>
                <a:cs typeface="Arial"/>
              </a:rPr>
              <a:t> </a:t>
            </a:r>
            <a:r>
              <a:rPr sz="2200" i="1" spc="-25">
                <a:latin typeface="Arial"/>
                <a:cs typeface="Arial"/>
              </a:rPr>
              <a:t>the </a:t>
            </a:r>
            <a:r>
              <a:rPr sz="2200" i="1">
                <a:latin typeface="Arial"/>
                <a:cs typeface="Arial"/>
              </a:rPr>
              <a:t>development</a:t>
            </a:r>
            <a:r>
              <a:rPr sz="2200" i="1" spc="-2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or implementation</a:t>
            </a:r>
            <a:r>
              <a:rPr sz="2200" i="1" spc="-1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or</a:t>
            </a:r>
            <a:r>
              <a:rPr sz="2200" i="1" spc="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teaching</a:t>
            </a:r>
            <a:r>
              <a:rPr sz="2200" i="1" spc="-1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of</a:t>
            </a:r>
            <a:r>
              <a:rPr sz="2200" i="1" spc="-1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needed</a:t>
            </a:r>
            <a:r>
              <a:rPr sz="2200" i="1" spc="-1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courses</a:t>
            </a:r>
            <a:r>
              <a:rPr sz="2200" i="1" spc="-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in</a:t>
            </a:r>
            <a:r>
              <a:rPr sz="2200" i="1" spc="-1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any</a:t>
            </a:r>
            <a:r>
              <a:rPr sz="2200" i="1" spc="-1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college</a:t>
            </a:r>
            <a:r>
              <a:rPr sz="2200" i="1" spc="-5">
                <a:latin typeface="Arial"/>
                <a:cs typeface="Arial"/>
              </a:rPr>
              <a:t> </a:t>
            </a:r>
            <a:r>
              <a:rPr sz="2200" i="1" spc="-25">
                <a:latin typeface="Arial"/>
                <a:cs typeface="Arial"/>
              </a:rPr>
              <a:t>or </a:t>
            </a:r>
            <a:r>
              <a:rPr sz="2200" i="1">
                <a:latin typeface="Arial"/>
                <a:cs typeface="Arial"/>
              </a:rPr>
              <a:t>division</a:t>
            </a:r>
            <a:r>
              <a:rPr sz="2200" i="1" spc="-6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of</a:t>
            </a:r>
            <a:r>
              <a:rPr sz="2200" i="1" spc="-35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the</a:t>
            </a:r>
            <a:r>
              <a:rPr sz="2200" i="1" spc="-4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University,</a:t>
            </a:r>
            <a:r>
              <a:rPr sz="2200" i="1" spc="-5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and</a:t>
            </a:r>
            <a:r>
              <a:rPr sz="2200" i="1" spc="-40">
                <a:latin typeface="Arial"/>
                <a:cs typeface="Arial"/>
              </a:rPr>
              <a:t> </a:t>
            </a:r>
            <a:r>
              <a:rPr sz="2200" i="1">
                <a:latin typeface="Arial"/>
                <a:cs typeface="Arial"/>
              </a:rPr>
              <a:t>the</a:t>
            </a:r>
            <a:r>
              <a:rPr sz="2200" i="1" spc="-30">
                <a:latin typeface="Arial"/>
                <a:cs typeface="Arial"/>
              </a:rPr>
              <a:t> </a:t>
            </a:r>
            <a:r>
              <a:rPr sz="2200" i="1" spc="-10">
                <a:latin typeface="Arial"/>
                <a:cs typeface="Arial"/>
              </a:rPr>
              <a:t>like.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12166600" cy="6858000"/>
            <a:chOff x="0" y="0"/>
            <a:chExt cx="121666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66600" cy="68579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826594" y="842157"/>
              <a:ext cx="1376680" cy="19050"/>
            </a:xfrm>
            <a:custGeom>
              <a:avLst/>
              <a:gdLst/>
              <a:ahLst/>
              <a:cxnLst/>
              <a:rect l="l" t="t" r="r" b="b"/>
              <a:pathLst>
                <a:path w="1376679" h="19050">
                  <a:moveTo>
                    <a:pt x="1376413" y="0"/>
                  </a:moveTo>
                  <a:lnTo>
                    <a:pt x="0" y="0"/>
                  </a:lnTo>
                  <a:lnTo>
                    <a:pt x="0" y="18725"/>
                  </a:lnTo>
                  <a:lnTo>
                    <a:pt x="1376413" y="18725"/>
                  </a:lnTo>
                  <a:lnTo>
                    <a:pt x="1376413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349761" y="6077695"/>
              <a:ext cx="357860" cy="468181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93807" y="262634"/>
            <a:ext cx="56400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DEMONSTRATING</a:t>
            </a:r>
            <a:r>
              <a:rPr spc="-60"/>
              <a:t> </a:t>
            </a:r>
            <a:r>
              <a:rPr spc="-10"/>
              <a:t>EXCELLENCE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t>Learning</a:t>
            </a:r>
            <a:r>
              <a:rPr spc="-25"/>
              <a:t> </a:t>
            </a:r>
            <a:r>
              <a:t>with</a:t>
            </a:r>
            <a:r>
              <a:rPr spc="-5"/>
              <a:t> </a:t>
            </a:r>
            <a:r>
              <a:rPr spc="-10"/>
              <a:t>Purpose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342910" y="700123"/>
            <a:ext cx="10328910" cy="5444490"/>
          </a:xfrm>
          <a:prstGeom prst="rect">
            <a:avLst/>
          </a:prstGeom>
        </p:spPr>
        <p:txBody>
          <a:bodyPr vert="horz" wrap="square" lIns="0" tIns="248920" rIns="0" bIns="0" rtlCol="0">
            <a:spAutoFit/>
          </a:bodyPr>
          <a:lstStyle/>
          <a:p>
            <a:pPr marL="34925" algn="ctr">
              <a:lnSpc>
                <a:spcPct val="100000"/>
              </a:lnSpc>
              <a:spcBef>
                <a:spcPts val="1960"/>
              </a:spcBef>
            </a:pPr>
            <a:r>
              <a:rPr sz="2800" b="1" spc="-10">
                <a:solidFill>
                  <a:srgbClr val="00B0F0"/>
                </a:solidFill>
                <a:latin typeface="Arial"/>
                <a:cs typeface="Arial"/>
              </a:rPr>
              <a:t>Service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325"/>
              </a:spcBef>
              <a:tabLst>
                <a:tab pos="6454775" algn="l"/>
              </a:tabLst>
            </a:pPr>
            <a:r>
              <a:rPr sz="2000">
                <a:latin typeface="Arial"/>
                <a:cs typeface="Arial"/>
              </a:rPr>
              <a:t>The</a:t>
            </a:r>
            <a:r>
              <a:rPr sz="2000" spc="-5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candidate</a:t>
            </a:r>
            <a:r>
              <a:rPr sz="2000" spc="-3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should</a:t>
            </a:r>
            <a:r>
              <a:rPr sz="2000" spc="-3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discuss</a:t>
            </a:r>
            <a:r>
              <a:rPr sz="2000" spc="-3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the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impact</a:t>
            </a:r>
            <a:r>
              <a:rPr sz="2000" spc="-4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of</a:t>
            </a:r>
            <a:r>
              <a:rPr sz="2000" spc="-4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their</a:t>
            </a:r>
            <a:r>
              <a:rPr sz="2000" spc="-3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sustained</a:t>
            </a:r>
            <a:r>
              <a:rPr sz="2000" spc="-3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and</a:t>
            </a:r>
            <a:r>
              <a:rPr sz="2000" spc="-3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transformative</a:t>
            </a:r>
            <a:r>
              <a:rPr sz="2000" spc="-3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service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to</a:t>
            </a:r>
            <a:r>
              <a:rPr sz="2000" spc="-25">
                <a:latin typeface="Arial"/>
                <a:cs typeface="Arial"/>
              </a:rPr>
              <a:t> the </a:t>
            </a:r>
            <a:r>
              <a:rPr sz="2000">
                <a:latin typeface="Arial"/>
                <a:cs typeface="Arial"/>
              </a:rPr>
              <a:t>profession,</a:t>
            </a:r>
            <a:r>
              <a:rPr sz="2000" spc="-70">
                <a:latin typeface="Arial"/>
                <a:cs typeface="Arial"/>
              </a:rPr>
              <a:t> </a:t>
            </a:r>
            <a:r>
              <a:rPr sz="2000" spc="-10">
                <a:latin typeface="Arial"/>
                <a:cs typeface="Arial"/>
              </a:rPr>
              <a:t>University,</a:t>
            </a:r>
            <a:r>
              <a:rPr sz="2000" spc="-5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and</a:t>
            </a:r>
            <a:r>
              <a:rPr sz="2000" spc="-40">
                <a:latin typeface="Arial"/>
                <a:cs typeface="Arial"/>
              </a:rPr>
              <a:t> </a:t>
            </a:r>
            <a:r>
              <a:rPr sz="2000" spc="-10">
                <a:latin typeface="Arial"/>
                <a:cs typeface="Arial"/>
              </a:rPr>
              <a:t>community.</a:t>
            </a:r>
            <a:r>
              <a:rPr sz="2000" spc="-8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The</a:t>
            </a:r>
            <a:r>
              <a:rPr sz="2000" spc="-3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narrative</a:t>
            </a:r>
            <a:r>
              <a:rPr sz="2000" spc="-4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should</a:t>
            </a:r>
            <a:r>
              <a:rPr sz="2000" spc="-3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not</a:t>
            </a:r>
            <a:r>
              <a:rPr sz="2000" spc="-5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merely</a:t>
            </a:r>
            <a:r>
              <a:rPr sz="2000" spc="-3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list</a:t>
            </a:r>
            <a:r>
              <a:rPr sz="2000" spc="-45">
                <a:latin typeface="Arial"/>
                <a:cs typeface="Arial"/>
              </a:rPr>
              <a:t> </a:t>
            </a:r>
            <a:r>
              <a:rPr sz="2000" spc="-10">
                <a:latin typeface="Arial"/>
                <a:cs typeface="Arial"/>
              </a:rPr>
              <a:t>activities </a:t>
            </a:r>
            <a:r>
              <a:rPr sz="2000">
                <a:latin typeface="Arial"/>
                <a:cs typeface="Arial"/>
              </a:rPr>
              <a:t>undertaken</a:t>
            </a:r>
            <a:r>
              <a:rPr sz="2000" spc="-4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or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committee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memberships,</a:t>
            </a:r>
            <a:r>
              <a:rPr sz="2000" spc="-4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but</a:t>
            </a:r>
            <a:r>
              <a:rPr sz="2000" spc="-4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should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provide</a:t>
            </a:r>
            <a:r>
              <a:rPr sz="2000" spc="-3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readers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with</a:t>
            </a:r>
            <a:r>
              <a:rPr sz="2000" spc="-3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a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clear</a:t>
            </a:r>
            <a:r>
              <a:rPr sz="2000" spc="-3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picture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 spc="-25">
                <a:latin typeface="Arial"/>
                <a:cs typeface="Arial"/>
              </a:rPr>
              <a:t>of </a:t>
            </a:r>
            <a:r>
              <a:rPr sz="2000">
                <a:latin typeface="Arial"/>
                <a:cs typeface="Arial"/>
              </a:rPr>
              <a:t>how</a:t>
            </a:r>
            <a:r>
              <a:rPr sz="2000" spc="-4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the</a:t>
            </a:r>
            <a:r>
              <a:rPr sz="2000" spc="-2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candidate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shapes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professional</a:t>
            </a:r>
            <a:r>
              <a:rPr sz="2000" spc="-1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life</a:t>
            </a:r>
            <a:r>
              <a:rPr sz="2000" spc="-2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in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the</a:t>
            </a:r>
            <a:r>
              <a:rPr sz="2000" spc="-2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discipline,</a:t>
            </a:r>
            <a:r>
              <a:rPr sz="2000" spc="-4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participates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in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faculty</a:t>
            </a:r>
            <a:r>
              <a:rPr sz="2000" spc="-25">
                <a:latin typeface="Arial"/>
                <a:cs typeface="Arial"/>
              </a:rPr>
              <a:t> </a:t>
            </a:r>
            <a:r>
              <a:rPr sz="2000" spc="-10">
                <a:latin typeface="Arial"/>
                <a:cs typeface="Arial"/>
              </a:rPr>
              <a:t>self- </a:t>
            </a:r>
            <a:r>
              <a:rPr sz="2000">
                <a:latin typeface="Arial"/>
                <a:cs typeface="Arial"/>
              </a:rPr>
              <a:t>governance,</a:t>
            </a:r>
            <a:r>
              <a:rPr sz="2000" spc="-6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and</a:t>
            </a:r>
            <a:r>
              <a:rPr sz="2000" spc="-2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enacts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leadership</a:t>
            </a:r>
            <a:r>
              <a:rPr sz="2000" spc="-2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at</a:t>
            </a:r>
            <a:r>
              <a:rPr sz="2000" spc="-4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these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various</a:t>
            </a:r>
            <a:r>
              <a:rPr sz="2000" spc="-2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levels.</a:t>
            </a:r>
            <a:r>
              <a:rPr sz="2000" spc="-7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The</a:t>
            </a:r>
            <a:r>
              <a:rPr sz="2000" spc="-2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narrative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should</a:t>
            </a:r>
            <a:r>
              <a:rPr sz="2000" spc="-2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clarify</a:t>
            </a:r>
            <a:r>
              <a:rPr sz="2000" spc="-25">
                <a:latin typeface="Arial"/>
                <a:cs typeface="Arial"/>
              </a:rPr>
              <a:t> the </a:t>
            </a:r>
            <a:r>
              <a:rPr sz="2000">
                <a:latin typeface="Arial"/>
                <a:cs typeface="Arial"/>
              </a:rPr>
              <a:t>candidate’s</a:t>
            </a:r>
            <a:r>
              <a:rPr sz="2000" spc="-6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role</a:t>
            </a:r>
            <a:r>
              <a:rPr sz="2000" spc="-3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in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key</a:t>
            </a:r>
            <a:r>
              <a:rPr sz="2000" spc="-4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service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activities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cited,</a:t>
            </a:r>
            <a:r>
              <a:rPr sz="2000" spc="-4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and</a:t>
            </a:r>
            <a:r>
              <a:rPr sz="2000" spc="-4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identify</a:t>
            </a:r>
            <a:r>
              <a:rPr sz="2000" spc="-2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the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resulting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 spc="-10">
                <a:latin typeface="Arial"/>
                <a:cs typeface="Arial"/>
              </a:rPr>
              <a:t>accomplishments </a:t>
            </a:r>
            <a:r>
              <a:rPr sz="2000">
                <a:latin typeface="Arial"/>
                <a:cs typeface="Arial"/>
              </a:rPr>
              <a:t>and</a:t>
            </a:r>
            <a:r>
              <a:rPr sz="2000" spc="-5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outcomes;</a:t>
            </a:r>
            <a:r>
              <a:rPr sz="2000" spc="-3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leadership</a:t>
            </a:r>
            <a:r>
              <a:rPr sz="2000" spc="-2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roles</a:t>
            </a:r>
            <a:r>
              <a:rPr sz="2000" spc="-2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should</a:t>
            </a:r>
            <a:r>
              <a:rPr sz="2000" spc="-2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be</a:t>
            </a:r>
            <a:r>
              <a:rPr sz="2000" spc="-20">
                <a:latin typeface="Arial"/>
                <a:cs typeface="Arial"/>
              </a:rPr>
              <a:t> </a:t>
            </a:r>
            <a:r>
              <a:rPr sz="2000" spc="-10">
                <a:latin typeface="Arial"/>
                <a:cs typeface="Arial"/>
              </a:rPr>
              <a:t>emphasized.*</a:t>
            </a:r>
            <a:r>
              <a:rPr sz="2000">
                <a:latin typeface="Arial"/>
                <a:cs typeface="Arial"/>
              </a:rPr>
              <a:t>	The</a:t>
            </a:r>
            <a:r>
              <a:rPr sz="2000" spc="-4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contract</a:t>
            </a:r>
            <a:r>
              <a:rPr sz="2000" spc="-5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sets</a:t>
            </a:r>
            <a:r>
              <a:rPr sz="2000" spc="-4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out</a:t>
            </a:r>
            <a:r>
              <a:rPr sz="2000" spc="-5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three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 spc="-10">
                <a:latin typeface="Arial"/>
                <a:cs typeface="Arial"/>
              </a:rPr>
              <a:t>areas </a:t>
            </a:r>
            <a:r>
              <a:rPr sz="2000">
                <a:latin typeface="Arial"/>
                <a:cs typeface="Arial"/>
              </a:rPr>
              <a:t>for</a:t>
            </a:r>
            <a:r>
              <a:rPr sz="2000" spc="-6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recognized</a:t>
            </a:r>
            <a:r>
              <a:rPr sz="2000" spc="-3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service</a:t>
            </a:r>
            <a:r>
              <a:rPr sz="2000" spc="-25">
                <a:latin typeface="Arial"/>
                <a:cs typeface="Arial"/>
              </a:rPr>
              <a:t> </a:t>
            </a:r>
            <a:r>
              <a:rPr sz="2000" spc="-10">
                <a:latin typeface="Arial"/>
                <a:cs typeface="Arial"/>
              </a:rPr>
              <a:t>(VII.B.2.c.(3)):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Arial"/>
              <a:cs typeface="Arial"/>
            </a:endParaRPr>
          </a:p>
          <a:p>
            <a:pPr marL="391795" indent="-379095">
              <a:lnSpc>
                <a:spcPct val="100000"/>
              </a:lnSpc>
              <a:spcBef>
                <a:spcPts val="5"/>
              </a:spcBef>
              <a:buAutoNum type="alphaLcParenBoth"/>
              <a:tabLst>
                <a:tab pos="391795" algn="l"/>
              </a:tabLst>
            </a:pPr>
            <a:r>
              <a:rPr sz="2000" i="1">
                <a:latin typeface="Arial"/>
                <a:cs typeface="Arial"/>
              </a:rPr>
              <a:t>Service</a:t>
            </a:r>
            <a:r>
              <a:rPr sz="2000" i="1" spc="-45">
                <a:latin typeface="Arial"/>
                <a:cs typeface="Arial"/>
              </a:rPr>
              <a:t> </a:t>
            </a:r>
            <a:r>
              <a:rPr sz="2000" i="1">
                <a:latin typeface="Arial"/>
                <a:cs typeface="Arial"/>
              </a:rPr>
              <a:t>to</a:t>
            </a:r>
            <a:r>
              <a:rPr sz="2000" i="1" spc="-30">
                <a:latin typeface="Arial"/>
                <a:cs typeface="Arial"/>
              </a:rPr>
              <a:t> </a:t>
            </a:r>
            <a:r>
              <a:rPr sz="2000" i="1">
                <a:latin typeface="Arial"/>
                <a:cs typeface="Arial"/>
              </a:rPr>
              <a:t>the</a:t>
            </a:r>
            <a:r>
              <a:rPr sz="2000" i="1" spc="-30">
                <a:latin typeface="Arial"/>
                <a:cs typeface="Arial"/>
              </a:rPr>
              <a:t> </a:t>
            </a:r>
            <a:r>
              <a:rPr sz="2000" i="1" spc="-10">
                <a:latin typeface="Arial"/>
                <a:cs typeface="Arial"/>
              </a:rPr>
              <a:t>University</a:t>
            </a:r>
            <a:endParaRPr sz="2000">
              <a:latin typeface="Arial"/>
              <a:cs typeface="Arial"/>
            </a:endParaRPr>
          </a:p>
          <a:p>
            <a:pPr marL="391795" indent="-379095">
              <a:lnSpc>
                <a:spcPct val="100000"/>
              </a:lnSpc>
              <a:buAutoNum type="alphaLcParenBoth"/>
              <a:tabLst>
                <a:tab pos="391795" algn="l"/>
              </a:tabLst>
            </a:pPr>
            <a:r>
              <a:rPr sz="2000" i="1">
                <a:latin typeface="Arial"/>
                <a:cs typeface="Arial"/>
              </a:rPr>
              <a:t>Service</a:t>
            </a:r>
            <a:r>
              <a:rPr sz="2000" i="1" spc="-45">
                <a:latin typeface="Arial"/>
                <a:cs typeface="Arial"/>
              </a:rPr>
              <a:t> </a:t>
            </a:r>
            <a:r>
              <a:rPr sz="2000" i="1">
                <a:latin typeface="Arial"/>
                <a:cs typeface="Arial"/>
              </a:rPr>
              <a:t>to</a:t>
            </a:r>
            <a:r>
              <a:rPr sz="2000" i="1" spc="-30">
                <a:latin typeface="Arial"/>
                <a:cs typeface="Arial"/>
              </a:rPr>
              <a:t> </a:t>
            </a:r>
            <a:r>
              <a:rPr sz="2000" i="1">
                <a:latin typeface="Arial"/>
                <a:cs typeface="Arial"/>
              </a:rPr>
              <a:t>the</a:t>
            </a:r>
            <a:r>
              <a:rPr sz="2000" i="1" spc="-30">
                <a:latin typeface="Arial"/>
                <a:cs typeface="Arial"/>
              </a:rPr>
              <a:t> </a:t>
            </a:r>
            <a:r>
              <a:rPr sz="2000" i="1" spc="-10">
                <a:latin typeface="Arial"/>
                <a:cs typeface="Arial"/>
              </a:rPr>
              <a:t>Profession</a:t>
            </a:r>
            <a:endParaRPr sz="2000">
              <a:latin typeface="Arial"/>
              <a:cs typeface="Arial"/>
            </a:endParaRPr>
          </a:p>
          <a:p>
            <a:pPr marL="377190" indent="-364490">
              <a:lnSpc>
                <a:spcPct val="100000"/>
              </a:lnSpc>
              <a:buAutoNum type="alphaLcParenBoth"/>
              <a:tabLst>
                <a:tab pos="377190" algn="l"/>
              </a:tabLst>
            </a:pPr>
            <a:r>
              <a:rPr sz="2000" i="1">
                <a:latin typeface="Arial"/>
                <a:cs typeface="Arial"/>
              </a:rPr>
              <a:t>Community</a:t>
            </a:r>
            <a:r>
              <a:rPr sz="2000" i="1" spc="-50">
                <a:latin typeface="Arial"/>
                <a:cs typeface="Arial"/>
              </a:rPr>
              <a:t> </a:t>
            </a:r>
            <a:r>
              <a:rPr sz="2000" i="1" spc="-10">
                <a:latin typeface="Arial"/>
                <a:cs typeface="Arial"/>
              </a:rPr>
              <a:t>Service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Arial"/>
              <a:cs typeface="Arial"/>
            </a:endParaRPr>
          </a:p>
          <a:p>
            <a:pPr marL="12700" marR="1957705">
              <a:lnSpc>
                <a:spcPct val="100000"/>
              </a:lnSpc>
            </a:pPr>
            <a:r>
              <a:rPr sz="2000">
                <a:latin typeface="Arial"/>
                <a:cs typeface="Arial"/>
              </a:rPr>
              <a:t>*</a:t>
            </a:r>
            <a:r>
              <a:rPr sz="2000" spc="-9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The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candidate</a:t>
            </a:r>
            <a:r>
              <a:rPr sz="2000" spc="-2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should</a:t>
            </a:r>
            <a:r>
              <a:rPr sz="2000" spc="-3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list</a:t>
            </a:r>
            <a:r>
              <a:rPr sz="2000" spc="-4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both</a:t>
            </a:r>
            <a:r>
              <a:rPr sz="2000" spc="-2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compensated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and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uncompensated</a:t>
            </a:r>
            <a:r>
              <a:rPr sz="2000" spc="-20">
                <a:latin typeface="Arial"/>
                <a:cs typeface="Arial"/>
              </a:rPr>
              <a:t> </a:t>
            </a:r>
            <a:r>
              <a:rPr sz="2000" spc="-10">
                <a:latin typeface="Arial"/>
                <a:cs typeface="Arial"/>
              </a:rPr>
              <a:t>service </a:t>
            </a:r>
            <a:r>
              <a:rPr sz="2000">
                <a:latin typeface="Arial"/>
                <a:cs typeface="Arial"/>
              </a:rPr>
              <a:t>assignments,</a:t>
            </a:r>
            <a:r>
              <a:rPr sz="2000" spc="-6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and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delineate</a:t>
            </a:r>
            <a:r>
              <a:rPr sz="2000" spc="-25">
                <a:latin typeface="Arial"/>
                <a:cs typeface="Arial"/>
              </a:rPr>
              <a:t> </a:t>
            </a:r>
            <a:r>
              <a:rPr sz="2000" spc="-10">
                <a:latin typeface="Arial"/>
                <a:cs typeface="Arial"/>
              </a:rPr>
              <a:t>accordingly.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12166600" cy="6858000"/>
            <a:chOff x="0" y="0"/>
            <a:chExt cx="121666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66282" cy="68579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813894" y="826333"/>
              <a:ext cx="1376680" cy="19050"/>
            </a:xfrm>
            <a:custGeom>
              <a:avLst/>
              <a:gdLst/>
              <a:ahLst/>
              <a:cxnLst/>
              <a:rect l="l" t="t" r="r" b="b"/>
              <a:pathLst>
                <a:path w="1376679" h="19050">
                  <a:moveTo>
                    <a:pt x="1376413" y="0"/>
                  </a:moveTo>
                  <a:lnTo>
                    <a:pt x="0" y="0"/>
                  </a:lnTo>
                  <a:lnTo>
                    <a:pt x="0" y="18725"/>
                  </a:lnTo>
                  <a:lnTo>
                    <a:pt x="1376413" y="18725"/>
                  </a:lnTo>
                  <a:lnTo>
                    <a:pt x="1376413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337061" y="6061868"/>
              <a:ext cx="357860" cy="468181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GUIDELINE</a:t>
            </a:r>
            <a:r>
              <a:rPr spc="-65"/>
              <a:t> </a:t>
            </a:r>
            <a:r>
              <a:t>UPDATES</a:t>
            </a:r>
            <a:r>
              <a:rPr spc="-45"/>
              <a:t> </a:t>
            </a:r>
            <a:r>
              <a:t>&amp;</a:t>
            </a:r>
            <a:r>
              <a:rPr spc="-30"/>
              <a:t> </a:t>
            </a:r>
            <a:r>
              <a:rPr spc="-10"/>
              <a:t>REMINDERS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t>Learning</a:t>
            </a:r>
            <a:r>
              <a:rPr spc="-25"/>
              <a:t> </a:t>
            </a:r>
            <a:r>
              <a:t>with</a:t>
            </a:r>
            <a:r>
              <a:rPr spc="-5"/>
              <a:t> </a:t>
            </a:r>
            <a:r>
              <a:rPr spc="-10"/>
              <a:t>Purpose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52447" y="924051"/>
            <a:ext cx="9869805" cy="40959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62965" algn="ctr">
              <a:lnSpc>
                <a:spcPct val="100000"/>
              </a:lnSpc>
              <a:spcBef>
                <a:spcPts val="100"/>
              </a:spcBef>
            </a:pPr>
            <a:r>
              <a:rPr sz="2800" b="1">
                <a:solidFill>
                  <a:srgbClr val="00B0F0"/>
                </a:solidFill>
                <a:latin typeface="Arial"/>
                <a:cs typeface="Arial"/>
              </a:rPr>
              <a:t>202</a:t>
            </a:r>
            <a:r>
              <a:rPr lang="en-US" sz="2800" b="1">
                <a:solidFill>
                  <a:srgbClr val="00B0F0"/>
                </a:solidFill>
                <a:latin typeface="Arial"/>
                <a:cs typeface="Arial"/>
              </a:rPr>
              <a:t>4</a:t>
            </a:r>
            <a:r>
              <a:rPr sz="2800" b="1">
                <a:solidFill>
                  <a:srgbClr val="00B0F0"/>
                </a:solidFill>
                <a:latin typeface="Arial"/>
                <a:cs typeface="Arial"/>
              </a:rPr>
              <a:t>-</a:t>
            </a:r>
            <a:r>
              <a:rPr sz="2800" b="1" spc="-20">
                <a:solidFill>
                  <a:srgbClr val="00B0F0"/>
                </a:solidFill>
                <a:latin typeface="Arial"/>
                <a:cs typeface="Arial"/>
              </a:rPr>
              <a:t>202</a:t>
            </a:r>
            <a:r>
              <a:rPr lang="en-US" sz="2800" b="1" spc="-20">
                <a:solidFill>
                  <a:srgbClr val="00B0F0"/>
                </a:solidFill>
                <a:latin typeface="Arial"/>
                <a:cs typeface="Arial"/>
              </a:rPr>
              <a:t>5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950">
              <a:latin typeface="Arial"/>
              <a:cs typeface="Arial"/>
            </a:endParaRPr>
          </a:p>
          <a:p>
            <a:pPr marL="354965" marR="1285240" indent="-342265">
              <a:lnSpc>
                <a:spcPts val="2590"/>
              </a:lnSpc>
              <a:buClr>
                <a:srgbClr val="0070C0"/>
              </a:buClr>
              <a:buChar char="•"/>
              <a:tabLst>
                <a:tab pos="354965" algn="l"/>
                <a:tab pos="6924675" algn="l"/>
              </a:tabLst>
            </a:pP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Candidates</a:t>
            </a:r>
            <a:r>
              <a:rPr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request</a:t>
            </a:r>
            <a:r>
              <a:rPr sz="2200" spc="-3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a</a:t>
            </a:r>
            <a:r>
              <a:rPr sz="2200" spc="-3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 spc="-10">
                <a:solidFill>
                  <a:srgbClr val="0D0D0D"/>
                </a:solidFill>
                <a:latin typeface="Arial"/>
                <a:cs typeface="Arial"/>
              </a:rPr>
              <a:t>202</a:t>
            </a:r>
            <a:r>
              <a:rPr lang="en-US" sz="2200" spc="-10">
                <a:solidFill>
                  <a:srgbClr val="0D0D0D"/>
                </a:solidFill>
                <a:latin typeface="Arial"/>
                <a:cs typeface="Arial"/>
              </a:rPr>
              <a:t>4-25</a:t>
            </a:r>
            <a:r>
              <a:rPr sz="2200" spc="-3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P&amp;T</a:t>
            </a:r>
            <a:r>
              <a:rPr sz="2200" spc="-6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file</a:t>
            </a:r>
            <a:r>
              <a:rPr sz="2200" spc="-3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share</a:t>
            </a:r>
            <a:r>
              <a:rPr sz="2200" spc="-3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 spc="-10">
                <a:solidFill>
                  <a:srgbClr val="0D0D0D"/>
                </a:solidFill>
                <a:latin typeface="Arial"/>
                <a:cs typeface="Arial"/>
              </a:rPr>
              <a:t>folder: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	Complete</a:t>
            </a:r>
            <a:r>
              <a:rPr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 spc="-30">
                <a:solidFill>
                  <a:srgbClr val="0D0D0D"/>
                </a:solidFill>
                <a:latin typeface="Arial"/>
                <a:cs typeface="Arial"/>
              </a:rPr>
              <a:t>the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simple</a:t>
            </a:r>
            <a:r>
              <a:rPr sz="2200" spc="-4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web</a:t>
            </a:r>
            <a:r>
              <a:rPr sz="2200" spc="-3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form</a:t>
            </a:r>
            <a:r>
              <a:rPr sz="2200" spc="-2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at</a:t>
            </a:r>
            <a:r>
              <a:rPr sz="2200" spc="-3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 u="heavy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www.uml.edu/pandt</a:t>
            </a:r>
            <a:r>
              <a:rPr sz="2200" spc="-45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by</a:t>
            </a:r>
            <a:r>
              <a:rPr sz="2200" spc="-3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July</a:t>
            </a:r>
            <a:r>
              <a:rPr sz="2200" spc="-4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1,</a:t>
            </a:r>
            <a:r>
              <a:rPr sz="2200" spc="-2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 spc="-10">
                <a:solidFill>
                  <a:srgbClr val="0D0D0D"/>
                </a:solidFill>
                <a:latin typeface="Arial"/>
                <a:cs typeface="Arial"/>
              </a:rPr>
              <a:t>202</a:t>
            </a:r>
            <a:r>
              <a:rPr lang="en-US" sz="2200" spc="-10">
                <a:solidFill>
                  <a:srgbClr val="0D0D0D"/>
                </a:solidFill>
                <a:latin typeface="Arial"/>
                <a:cs typeface="Arial"/>
              </a:rPr>
              <a:t>4</a:t>
            </a:r>
            <a:r>
              <a:rPr sz="2200" spc="-10">
                <a:solidFill>
                  <a:srgbClr val="0D0D0D"/>
                </a:solidFill>
                <a:latin typeface="Arial"/>
                <a:cs typeface="Arial"/>
              </a:rPr>
              <a:t>.</a:t>
            </a:r>
            <a:endParaRPr sz="2200">
              <a:latin typeface="Arial"/>
              <a:cs typeface="Arial"/>
            </a:endParaRPr>
          </a:p>
          <a:p>
            <a:pPr marL="354965" marR="263525" indent="-342265">
              <a:lnSpc>
                <a:spcPts val="2500"/>
              </a:lnSpc>
              <a:spcBef>
                <a:spcPts val="1995"/>
              </a:spcBef>
              <a:buClr>
                <a:srgbClr val="0070C0"/>
              </a:buClr>
              <a:buChar char="•"/>
              <a:tabLst>
                <a:tab pos="354965" algn="l"/>
              </a:tabLst>
            </a:pP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Candidates</a:t>
            </a:r>
            <a:r>
              <a:rPr sz="2200" spc="-6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may</a:t>
            </a:r>
            <a:r>
              <a:rPr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include</a:t>
            </a:r>
            <a:r>
              <a:rPr sz="2200" spc="-5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a</a:t>
            </a:r>
            <a:r>
              <a:rPr sz="2200" spc="-6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brief</a:t>
            </a:r>
            <a:r>
              <a:rPr sz="2200" spc="-4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 spc="-20">
                <a:solidFill>
                  <a:srgbClr val="0D0D0D"/>
                </a:solidFill>
                <a:latin typeface="Arial"/>
                <a:cs typeface="Arial"/>
              </a:rPr>
              <a:t>Covid-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19</a:t>
            </a:r>
            <a:r>
              <a:rPr sz="2200" spc="-3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personal</a:t>
            </a:r>
            <a:r>
              <a:rPr sz="2200" spc="-4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impact</a:t>
            </a:r>
            <a:r>
              <a:rPr sz="2200" spc="-4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statement</a:t>
            </a:r>
            <a:r>
              <a:rPr sz="2200" spc="-2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both</a:t>
            </a:r>
            <a:r>
              <a:rPr sz="2200" spc="-2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 spc="-25">
                <a:solidFill>
                  <a:srgbClr val="0D0D0D"/>
                </a:solidFill>
                <a:latin typeface="Arial"/>
                <a:cs typeface="Arial"/>
              </a:rPr>
              <a:t>in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the</a:t>
            </a:r>
            <a:r>
              <a:rPr sz="2200" spc="-2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materials</a:t>
            </a:r>
            <a:r>
              <a:rPr sz="2200" spc="-1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to</a:t>
            </a:r>
            <a:r>
              <a:rPr sz="2200" spc="-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be</a:t>
            </a:r>
            <a:r>
              <a:rPr sz="2200" spc="-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sent to</a:t>
            </a:r>
            <a:r>
              <a:rPr sz="2200" spc="-1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reviewers</a:t>
            </a:r>
            <a:r>
              <a:rPr sz="2200" spc="-1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and</a:t>
            </a:r>
            <a:r>
              <a:rPr sz="2200" spc="-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in</a:t>
            </a:r>
            <a:r>
              <a:rPr sz="2200" spc="-1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their</a:t>
            </a:r>
            <a:r>
              <a:rPr sz="2200" spc="1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 spc="-10">
                <a:solidFill>
                  <a:srgbClr val="0D0D0D"/>
                </a:solidFill>
                <a:latin typeface="Arial"/>
                <a:cs typeface="Arial"/>
              </a:rPr>
              <a:t>portfolio.</a:t>
            </a:r>
            <a:endParaRPr sz="2200">
              <a:latin typeface="Arial"/>
              <a:cs typeface="Arial"/>
            </a:endParaRPr>
          </a:p>
          <a:p>
            <a:pPr marL="354330" indent="-341630">
              <a:lnSpc>
                <a:spcPct val="100000"/>
              </a:lnSpc>
              <a:spcBef>
                <a:spcPts val="1690"/>
              </a:spcBef>
              <a:buClr>
                <a:srgbClr val="0070C0"/>
              </a:buClr>
              <a:buChar char="•"/>
              <a:tabLst>
                <a:tab pos="354330" algn="l"/>
              </a:tabLst>
            </a:pP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Clinical</a:t>
            </a:r>
            <a:r>
              <a:rPr sz="2200" spc="-3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site</a:t>
            </a:r>
            <a:r>
              <a:rPr sz="2200" spc="-1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review</a:t>
            </a:r>
            <a:r>
              <a:rPr sz="2200" spc="-1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letter</a:t>
            </a:r>
            <a:r>
              <a:rPr sz="2200" spc="-1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clarifications</a:t>
            </a:r>
            <a:r>
              <a:rPr sz="2200" spc="-1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for</a:t>
            </a:r>
            <a:r>
              <a:rPr sz="2200" spc="-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the</a:t>
            </a:r>
            <a:r>
              <a:rPr sz="2200" spc="-1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chair</a:t>
            </a:r>
            <a:r>
              <a:rPr sz="2200" spc="-1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are</a:t>
            </a:r>
            <a:r>
              <a:rPr sz="2200" spc="-1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provided</a:t>
            </a:r>
            <a:r>
              <a:rPr sz="2200" spc="-1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>
                <a:solidFill>
                  <a:srgbClr val="0D0D0D"/>
                </a:solidFill>
                <a:latin typeface="Arial"/>
                <a:cs typeface="Arial"/>
              </a:rPr>
              <a:t>(appendix</a:t>
            </a:r>
            <a:r>
              <a:rPr sz="2200" spc="-15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200" spc="-25">
                <a:solidFill>
                  <a:srgbClr val="0D0D0D"/>
                </a:solidFill>
                <a:latin typeface="Arial"/>
                <a:cs typeface="Arial"/>
              </a:rPr>
              <a:t>8).</a:t>
            </a:r>
            <a:endParaRPr sz="2200">
              <a:latin typeface="Arial"/>
              <a:cs typeface="Arial"/>
            </a:endParaRPr>
          </a:p>
          <a:p>
            <a:pPr marL="354965" marR="178435" indent="-342265">
              <a:lnSpc>
                <a:spcPts val="2590"/>
              </a:lnSpc>
              <a:spcBef>
                <a:spcPts val="2000"/>
              </a:spcBef>
              <a:buClr>
                <a:srgbClr val="0070C0"/>
              </a:buClr>
              <a:buChar char="•"/>
              <a:tabLst>
                <a:tab pos="354965" algn="l"/>
              </a:tabLst>
            </a:pPr>
            <a:r>
              <a:rPr sz="2200" spc="-20">
                <a:latin typeface="Arial"/>
                <a:cs typeface="Arial"/>
              </a:rPr>
              <a:t>Departments</a:t>
            </a:r>
            <a:r>
              <a:rPr sz="2200" spc="-114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are</a:t>
            </a:r>
            <a:r>
              <a:rPr sz="2200" spc="-10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urged</a:t>
            </a:r>
            <a:r>
              <a:rPr sz="2200" spc="-10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to</a:t>
            </a:r>
            <a:r>
              <a:rPr sz="2200" spc="-10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hold</a:t>
            </a:r>
            <a:r>
              <a:rPr sz="2200" spc="-10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DPC</a:t>
            </a:r>
            <a:r>
              <a:rPr sz="2200" spc="-100">
                <a:latin typeface="Arial"/>
                <a:cs typeface="Arial"/>
              </a:rPr>
              <a:t> </a:t>
            </a:r>
            <a:r>
              <a:rPr sz="2200" spc="-20">
                <a:latin typeface="Arial"/>
                <a:cs typeface="Arial"/>
              </a:rPr>
              <a:t>Elections</a:t>
            </a:r>
            <a:r>
              <a:rPr sz="2200" spc="-10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by</a:t>
            </a:r>
            <a:r>
              <a:rPr sz="2200" spc="-10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the</a:t>
            </a:r>
            <a:r>
              <a:rPr sz="2200" spc="-10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end</a:t>
            </a:r>
            <a:r>
              <a:rPr sz="2200" spc="-10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of</a:t>
            </a:r>
            <a:r>
              <a:rPr sz="2200" spc="-100">
                <a:latin typeface="Arial"/>
                <a:cs typeface="Arial"/>
              </a:rPr>
              <a:t> </a:t>
            </a:r>
            <a:r>
              <a:rPr sz="2200" spc="-10">
                <a:latin typeface="Arial"/>
                <a:cs typeface="Arial"/>
              </a:rPr>
              <a:t>Spring</a:t>
            </a:r>
            <a:r>
              <a:rPr sz="2200" spc="-100">
                <a:latin typeface="Arial"/>
                <a:cs typeface="Arial"/>
              </a:rPr>
              <a:t> </a:t>
            </a:r>
            <a:r>
              <a:rPr sz="2200" spc="-20">
                <a:latin typeface="Arial"/>
                <a:cs typeface="Arial"/>
              </a:rPr>
              <a:t>semester, </a:t>
            </a:r>
            <a:r>
              <a:rPr sz="2200">
                <a:latin typeface="Arial"/>
                <a:cs typeface="Arial"/>
              </a:rPr>
              <a:t>and</a:t>
            </a:r>
            <a:r>
              <a:rPr sz="2200" spc="-95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send</a:t>
            </a:r>
            <a:r>
              <a:rPr sz="2200" spc="-95">
                <a:latin typeface="Arial"/>
                <a:cs typeface="Arial"/>
              </a:rPr>
              <a:t> </a:t>
            </a:r>
            <a:r>
              <a:rPr sz="2200" spc="-20">
                <a:latin typeface="Arial"/>
                <a:cs typeface="Arial"/>
              </a:rPr>
              <a:t>results</a:t>
            </a:r>
            <a:r>
              <a:rPr sz="2200" spc="-10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to</a:t>
            </a:r>
            <a:r>
              <a:rPr sz="2200" spc="-85">
                <a:latin typeface="Arial"/>
                <a:cs typeface="Arial"/>
              </a:rPr>
              <a:t> </a:t>
            </a:r>
            <a:r>
              <a:rPr sz="2200" u="heavy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5"/>
              </a:rPr>
              <a:t>pandt@uml.edu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12001"/>
            <a:ext cx="12166600" cy="6846570"/>
            <a:chOff x="0" y="12001"/>
            <a:chExt cx="12166600" cy="684657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2001"/>
              <a:ext cx="12166600" cy="6845997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391480" y="6069665"/>
              <a:ext cx="357248" cy="4572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6377355" y="945974"/>
              <a:ext cx="1374140" cy="18415"/>
            </a:xfrm>
            <a:custGeom>
              <a:avLst/>
              <a:gdLst/>
              <a:ahLst/>
              <a:cxnLst/>
              <a:rect l="l" t="t" r="r" b="b"/>
              <a:pathLst>
                <a:path w="1374140" h="18415">
                  <a:moveTo>
                    <a:pt x="1374038" y="0"/>
                  </a:moveTo>
                  <a:lnTo>
                    <a:pt x="0" y="0"/>
                  </a:lnTo>
                  <a:lnTo>
                    <a:pt x="0" y="18285"/>
                  </a:lnTo>
                  <a:lnTo>
                    <a:pt x="1374038" y="18285"/>
                  </a:lnTo>
                  <a:lnTo>
                    <a:pt x="1374038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760596" y="357122"/>
            <a:ext cx="578739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PROMOTION</a:t>
            </a:r>
            <a:r>
              <a:rPr spc="-105"/>
              <a:t> </a:t>
            </a:r>
            <a:r>
              <a:t>PROCESS</a:t>
            </a:r>
            <a:r>
              <a:rPr spc="-90"/>
              <a:t> </a:t>
            </a:r>
            <a:r>
              <a:rPr spc="-10"/>
              <a:t>TIMELINE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t>Learning</a:t>
            </a:r>
            <a:r>
              <a:rPr spc="-25"/>
              <a:t> </a:t>
            </a:r>
            <a:r>
              <a:t>with</a:t>
            </a:r>
            <a:r>
              <a:rPr spc="-5"/>
              <a:t> </a:t>
            </a:r>
            <a:r>
              <a:rPr spc="-10"/>
              <a:t>Purpose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128145" y="1029715"/>
            <a:ext cx="26066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>
                <a:latin typeface="Arial"/>
                <a:cs typeface="Arial"/>
              </a:rPr>
              <a:t>(contractual</a:t>
            </a:r>
            <a:r>
              <a:rPr sz="1800" spc="-9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dates</a:t>
            </a:r>
            <a:r>
              <a:rPr sz="1800" spc="-6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in</a:t>
            </a:r>
            <a:r>
              <a:rPr sz="1800" spc="-70">
                <a:latin typeface="Arial"/>
                <a:cs typeface="Arial"/>
              </a:rPr>
              <a:t> </a:t>
            </a:r>
            <a:r>
              <a:rPr sz="1800" spc="-20">
                <a:latin typeface="Arial"/>
                <a:cs typeface="Arial"/>
              </a:rPr>
              <a:t>bold)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230097"/>
              </p:ext>
            </p:extLst>
          </p:nvPr>
        </p:nvGraphicFramePr>
        <p:xfrm>
          <a:off x="1822919" y="1519999"/>
          <a:ext cx="8808719" cy="4545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36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2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1060">
                <a:tc>
                  <a:txBody>
                    <a:bodyPr/>
                    <a:lstStyle/>
                    <a:p>
                      <a:pPr marL="90805" marR="803910">
                        <a:lnSpc>
                          <a:spcPts val="2110"/>
                        </a:lnSpc>
                        <a:spcBef>
                          <a:spcPts val="500"/>
                        </a:spcBef>
                      </a:pPr>
                      <a:r>
                        <a:rPr sz="1800">
                          <a:latin typeface="Arial"/>
                          <a:cs typeface="Arial"/>
                        </a:rPr>
                        <a:t>Spring</a:t>
                      </a:r>
                      <a:r>
                        <a:rPr sz="1800" spc="-5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0">
                          <a:latin typeface="Arial"/>
                          <a:cs typeface="Arial"/>
                        </a:rPr>
                        <a:t>202</a:t>
                      </a:r>
                      <a:r>
                        <a:rPr lang="en-US" sz="1800" spc="-20">
                          <a:latin typeface="Arial"/>
                          <a:cs typeface="Arial"/>
                        </a:rPr>
                        <a:t>4</a:t>
                      </a:r>
                      <a:r>
                        <a:rPr sz="1800" spc="500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(clinical</a:t>
                      </a:r>
                      <a:r>
                        <a:rPr sz="1800" spc="-45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faculty</a:t>
                      </a:r>
                      <a:r>
                        <a:rPr sz="1800" spc="-35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0">
                          <a:latin typeface="Arial"/>
                          <a:cs typeface="Arial"/>
                        </a:rPr>
                        <a:t>only)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441325">
                        <a:lnSpc>
                          <a:spcPts val="2110"/>
                        </a:lnSpc>
                        <a:spcBef>
                          <a:spcPts val="500"/>
                        </a:spcBef>
                      </a:pPr>
                      <a:r>
                        <a:rPr sz="1800">
                          <a:latin typeface="Arial"/>
                          <a:cs typeface="Arial"/>
                        </a:rPr>
                        <a:t>Clinical</a:t>
                      </a:r>
                      <a:r>
                        <a:rPr sz="1800" spc="-60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candidates</a:t>
                      </a:r>
                      <a:r>
                        <a:rPr sz="1800" spc="-40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provide</a:t>
                      </a:r>
                      <a:r>
                        <a:rPr sz="1800" spc="-35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Chair</a:t>
                      </a:r>
                      <a:r>
                        <a:rPr sz="1800" spc="-40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with</a:t>
                      </a:r>
                      <a:r>
                        <a:rPr sz="1800" spc="-40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contact</a:t>
                      </a:r>
                      <a:r>
                        <a:rPr sz="1800" spc="-35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info</a:t>
                      </a:r>
                      <a:r>
                        <a:rPr sz="1800" spc="-4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5">
                          <a:latin typeface="Arial"/>
                          <a:cs typeface="Arial"/>
                        </a:rPr>
                        <a:t>for </a:t>
                      </a:r>
                      <a:r>
                        <a:rPr sz="1800">
                          <a:latin typeface="Arial"/>
                          <a:cs typeface="Arial"/>
                        </a:rPr>
                        <a:t>letters</a:t>
                      </a:r>
                      <a:r>
                        <a:rPr sz="1800" spc="-45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of</a:t>
                      </a:r>
                      <a:r>
                        <a:rPr sz="1800" spc="-40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assessment</a:t>
                      </a:r>
                      <a:r>
                        <a:rPr sz="1800" spc="-30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from</a:t>
                      </a:r>
                      <a:r>
                        <a:rPr sz="1800" spc="-35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clinical</a:t>
                      </a:r>
                      <a:r>
                        <a:rPr sz="1800" spc="-25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>
                          <a:latin typeface="Arial"/>
                          <a:cs typeface="Arial"/>
                        </a:rPr>
                        <a:t>sites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715">
                <a:tc>
                  <a:txBody>
                    <a:bodyPr/>
                    <a:lstStyle/>
                    <a:p>
                      <a:pPr marL="90805">
                        <a:lnSpc>
                          <a:spcPts val="2125"/>
                        </a:lnSpc>
                        <a:spcBef>
                          <a:spcPts val="275"/>
                        </a:spcBef>
                      </a:pPr>
                      <a:r>
                        <a:rPr sz="1800">
                          <a:latin typeface="Arial"/>
                          <a:cs typeface="Arial"/>
                        </a:rPr>
                        <a:t>End</a:t>
                      </a:r>
                      <a:r>
                        <a:rPr sz="1800" spc="-40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of</a:t>
                      </a:r>
                      <a:r>
                        <a:rPr sz="1800" spc="-2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5">
                          <a:latin typeface="Arial"/>
                          <a:cs typeface="Arial"/>
                        </a:rPr>
                        <a:t>May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0805">
                        <a:lnSpc>
                          <a:spcPts val="2125"/>
                        </a:lnSpc>
                      </a:pPr>
                      <a:r>
                        <a:rPr sz="1800">
                          <a:latin typeface="Arial"/>
                          <a:cs typeface="Arial"/>
                        </a:rPr>
                        <a:t>(clinical</a:t>
                      </a:r>
                      <a:r>
                        <a:rPr sz="1800" spc="-45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faculty</a:t>
                      </a:r>
                      <a:r>
                        <a:rPr sz="1800" spc="-35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0">
                          <a:latin typeface="Arial"/>
                          <a:cs typeface="Arial"/>
                        </a:rPr>
                        <a:t>only)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170180">
                        <a:lnSpc>
                          <a:spcPts val="2090"/>
                        </a:lnSpc>
                        <a:spcBef>
                          <a:spcPts val="525"/>
                        </a:spcBef>
                      </a:pPr>
                      <a:r>
                        <a:rPr sz="1800">
                          <a:latin typeface="Arial"/>
                          <a:cs typeface="Arial"/>
                        </a:rPr>
                        <a:t>Chairs</a:t>
                      </a:r>
                      <a:r>
                        <a:rPr sz="1800" spc="-55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solicit</a:t>
                      </a:r>
                      <a:r>
                        <a:rPr sz="1800" spc="-30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letters</a:t>
                      </a:r>
                      <a:r>
                        <a:rPr sz="1800" spc="-30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of</a:t>
                      </a:r>
                      <a:r>
                        <a:rPr sz="1800" spc="-35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assessment</a:t>
                      </a:r>
                      <a:r>
                        <a:rPr sz="1800" spc="-35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from</a:t>
                      </a:r>
                      <a:r>
                        <a:rPr sz="1800" spc="-30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clinical</a:t>
                      </a:r>
                      <a:r>
                        <a:rPr sz="1800" spc="-25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sites</a:t>
                      </a:r>
                      <a:r>
                        <a:rPr lang="en-US" sz="1800">
                          <a:latin typeface="Arial"/>
                          <a:cs typeface="Arial"/>
                        </a:rPr>
                        <a:t>,</a:t>
                      </a:r>
                      <a:r>
                        <a:rPr sz="1800" spc="-2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800" spc="-25">
                          <a:latin typeface="Arial"/>
                          <a:cs typeface="Arial"/>
                        </a:rPr>
                        <a:t>specifying a due date of </a:t>
                      </a:r>
                      <a:r>
                        <a:rPr lang="en-US" sz="1800" spc="-10">
                          <a:latin typeface="Arial"/>
                          <a:cs typeface="Arial"/>
                        </a:rPr>
                        <a:t>mid-August (See appendix 8)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715">
                <a:tc>
                  <a:txBody>
                    <a:bodyPr/>
                    <a:lstStyle/>
                    <a:p>
                      <a:pPr marL="90805">
                        <a:lnSpc>
                          <a:spcPts val="2125"/>
                        </a:lnSpc>
                        <a:spcBef>
                          <a:spcPts val="270"/>
                        </a:spcBef>
                      </a:pPr>
                      <a:r>
                        <a:rPr lang="en-US" sz="1800">
                          <a:latin typeface="Arial"/>
                          <a:cs typeface="Arial"/>
                        </a:rPr>
                        <a:t>Monday</a:t>
                      </a:r>
                      <a:r>
                        <a:rPr sz="1800">
                          <a:latin typeface="Arial"/>
                          <a:cs typeface="Arial"/>
                        </a:rPr>
                        <a:t>,</a:t>
                      </a:r>
                      <a:r>
                        <a:rPr sz="1800" spc="-30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May</a:t>
                      </a:r>
                      <a:r>
                        <a:rPr sz="1800" spc="-15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5">
                          <a:latin typeface="Arial"/>
                          <a:cs typeface="Arial"/>
                        </a:rPr>
                        <a:t>2</a:t>
                      </a:r>
                      <a:r>
                        <a:rPr lang="en-US" sz="1800" spc="-25">
                          <a:latin typeface="Arial"/>
                          <a:cs typeface="Arial"/>
                        </a:rPr>
                        <a:t>0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0805">
                        <a:lnSpc>
                          <a:spcPts val="2125"/>
                        </a:lnSpc>
                      </a:pPr>
                      <a:r>
                        <a:rPr sz="1800" spc="-20">
                          <a:latin typeface="Arial"/>
                          <a:cs typeface="Arial"/>
                        </a:rPr>
                        <a:t>9:30-</a:t>
                      </a:r>
                      <a:r>
                        <a:rPr sz="1800">
                          <a:latin typeface="Arial"/>
                          <a:cs typeface="Arial"/>
                        </a:rPr>
                        <a:t>11</a:t>
                      </a:r>
                      <a:r>
                        <a:rPr sz="1800" spc="4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5">
                          <a:latin typeface="Arial"/>
                          <a:cs typeface="Arial"/>
                        </a:rPr>
                        <a:t>am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407034">
                        <a:lnSpc>
                          <a:spcPts val="2090"/>
                        </a:lnSpc>
                        <a:spcBef>
                          <a:spcPts val="520"/>
                        </a:spcBef>
                      </a:pPr>
                      <a:r>
                        <a:rPr sz="1800">
                          <a:latin typeface="Arial"/>
                          <a:cs typeface="Arial"/>
                        </a:rPr>
                        <a:t>Candidates</a:t>
                      </a:r>
                      <a:r>
                        <a:rPr sz="1800" spc="-75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attend</a:t>
                      </a:r>
                      <a:r>
                        <a:rPr sz="1800" spc="-55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the</a:t>
                      </a:r>
                      <a:r>
                        <a:rPr sz="1800" spc="-55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Electronic</a:t>
                      </a:r>
                      <a:r>
                        <a:rPr sz="1800" spc="-60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Promotion</a:t>
                      </a:r>
                      <a:r>
                        <a:rPr sz="1800" spc="-5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>
                          <a:latin typeface="Arial"/>
                          <a:cs typeface="Arial"/>
                        </a:rPr>
                        <a:t>Materials </a:t>
                      </a:r>
                      <a:r>
                        <a:rPr sz="1800">
                          <a:latin typeface="Arial"/>
                          <a:cs typeface="Arial"/>
                        </a:rPr>
                        <a:t>workshop</a:t>
                      </a:r>
                      <a:r>
                        <a:rPr sz="1800" spc="-5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>
                          <a:latin typeface="Arial"/>
                          <a:cs typeface="Arial"/>
                        </a:rPr>
                        <a:t>(optional)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800">
                          <a:latin typeface="Arial"/>
                          <a:cs typeface="Arial"/>
                        </a:rPr>
                        <a:t>May</a:t>
                      </a:r>
                      <a:r>
                        <a:rPr sz="1800" spc="-25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- </a:t>
                      </a:r>
                      <a:r>
                        <a:rPr sz="1800" spc="-10">
                          <a:latin typeface="Arial"/>
                          <a:cs typeface="Arial"/>
                        </a:rPr>
                        <a:t>August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229870">
                        <a:lnSpc>
                          <a:spcPts val="2110"/>
                        </a:lnSpc>
                        <a:spcBef>
                          <a:spcPts val="475"/>
                        </a:spcBef>
                      </a:pPr>
                      <a:r>
                        <a:rPr sz="1800">
                          <a:latin typeface="Arial"/>
                          <a:cs typeface="Arial"/>
                        </a:rPr>
                        <a:t>Candidates</a:t>
                      </a:r>
                      <a:r>
                        <a:rPr sz="1800" spc="-65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work</a:t>
                      </a:r>
                      <a:r>
                        <a:rPr sz="1800" spc="-35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on</a:t>
                      </a:r>
                      <a:r>
                        <a:rPr sz="1800" spc="-45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materials,</a:t>
                      </a:r>
                      <a:r>
                        <a:rPr sz="1800" spc="-40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seek</a:t>
                      </a:r>
                      <a:r>
                        <a:rPr sz="1800" spc="-40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feedback,</a:t>
                      </a:r>
                      <a:r>
                        <a:rPr sz="1800" spc="-40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revise</a:t>
                      </a:r>
                      <a:r>
                        <a:rPr sz="1800" spc="-4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0">
                          <a:latin typeface="Arial"/>
                          <a:cs typeface="Arial"/>
                        </a:rPr>
                        <a:t>&amp; </a:t>
                      </a:r>
                      <a:r>
                        <a:rPr sz="1800" spc="-20">
                          <a:latin typeface="Arial"/>
                          <a:cs typeface="Arial"/>
                        </a:rPr>
                        <a:t>edit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603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04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800">
                          <a:latin typeface="Arial"/>
                          <a:cs typeface="Arial"/>
                        </a:rPr>
                        <a:t>By</a:t>
                      </a:r>
                      <a:r>
                        <a:rPr sz="1800" spc="-35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July</a:t>
                      </a:r>
                      <a:r>
                        <a:rPr sz="1800" spc="-15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0"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800">
                          <a:latin typeface="Arial"/>
                          <a:cs typeface="Arial"/>
                        </a:rPr>
                        <a:t>Candidates</a:t>
                      </a:r>
                      <a:r>
                        <a:rPr sz="1800" spc="-45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request</a:t>
                      </a:r>
                      <a:r>
                        <a:rPr sz="1800" spc="-40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a</a:t>
                      </a:r>
                      <a:r>
                        <a:rPr sz="1800" spc="-35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folder</a:t>
                      </a:r>
                      <a:r>
                        <a:rPr sz="1800" spc="-35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on</a:t>
                      </a:r>
                      <a:r>
                        <a:rPr sz="1800" spc="-40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the</a:t>
                      </a:r>
                      <a:r>
                        <a:rPr sz="1800" spc="-35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P&amp;T</a:t>
                      </a:r>
                      <a:r>
                        <a:rPr sz="1800" spc="-35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file</a:t>
                      </a:r>
                      <a:r>
                        <a:rPr sz="1800" spc="-25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>
                          <a:latin typeface="Arial"/>
                          <a:cs typeface="Arial"/>
                        </a:rPr>
                        <a:t>share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marL="90805">
                        <a:lnSpc>
                          <a:spcPts val="2135"/>
                        </a:lnSpc>
                        <a:spcBef>
                          <a:spcPts val="254"/>
                        </a:spcBef>
                      </a:pPr>
                      <a:r>
                        <a:rPr sz="1800" b="1">
                          <a:latin typeface="Arial"/>
                          <a:cs typeface="Arial"/>
                        </a:rPr>
                        <a:t>Sept.</a:t>
                      </a:r>
                      <a:r>
                        <a:rPr sz="1800" b="1" spc="-4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1</a:t>
                      </a:r>
                      <a:r>
                        <a:rPr lang="en-US" sz="1800" b="1">
                          <a:latin typeface="Arial"/>
                          <a:cs typeface="Arial"/>
                        </a:rPr>
                        <a:t>6</a:t>
                      </a:r>
                      <a:r>
                        <a:rPr sz="1800" b="1">
                          <a:latin typeface="Arial"/>
                          <a:cs typeface="Arial"/>
                        </a:rPr>
                        <a:t>,</a:t>
                      </a:r>
                      <a:r>
                        <a:rPr sz="1800" b="1" spc="-3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20">
                          <a:latin typeface="Arial"/>
                          <a:cs typeface="Arial"/>
                        </a:rPr>
                        <a:t>202</a:t>
                      </a:r>
                      <a:r>
                        <a:rPr lang="en-US" sz="1800" b="1" spc="-20">
                          <a:latin typeface="Arial"/>
                          <a:cs typeface="Arial"/>
                        </a:rPr>
                        <a:t>4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0805">
                        <a:lnSpc>
                          <a:spcPts val="2135"/>
                        </a:lnSpc>
                      </a:pPr>
                      <a:r>
                        <a:rPr sz="1800" b="1">
                          <a:latin typeface="Arial"/>
                          <a:cs typeface="Arial"/>
                        </a:rPr>
                        <a:t>5:00</a:t>
                      </a:r>
                      <a:r>
                        <a:rPr sz="1800" b="1" spc="-35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pm</a:t>
                      </a:r>
                      <a:r>
                        <a:rPr sz="1800" b="1" spc="-15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25">
                          <a:latin typeface="Arial"/>
                          <a:cs typeface="Arial"/>
                        </a:rPr>
                        <a:t>ET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314325">
                        <a:lnSpc>
                          <a:spcPct val="98500"/>
                        </a:lnSpc>
                        <a:spcBef>
                          <a:spcPts val="335"/>
                        </a:spcBef>
                      </a:pPr>
                      <a:r>
                        <a:rPr sz="1800" b="1">
                          <a:latin typeface="Arial"/>
                          <a:cs typeface="Arial"/>
                        </a:rPr>
                        <a:t>Deadline</a:t>
                      </a:r>
                      <a:r>
                        <a:rPr sz="1800" b="1" spc="-2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for</a:t>
                      </a:r>
                      <a:r>
                        <a:rPr sz="1800" b="1" spc="-2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individuals</a:t>
                      </a:r>
                      <a:r>
                        <a:rPr sz="1800" b="1" spc="-15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to</a:t>
                      </a:r>
                      <a:r>
                        <a:rPr sz="1800" b="1" spc="-15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file</a:t>
                      </a:r>
                      <a:r>
                        <a:rPr sz="1800" b="1" spc="-15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for</a:t>
                      </a:r>
                      <a:r>
                        <a:rPr sz="1800" b="1" spc="-15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promotion</a:t>
                      </a:r>
                      <a:r>
                        <a:rPr sz="1800" b="1" spc="-35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25">
                          <a:latin typeface="Arial"/>
                          <a:cs typeface="Arial"/>
                        </a:rPr>
                        <a:t>and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to</a:t>
                      </a:r>
                      <a:r>
                        <a:rPr sz="1800" b="1" spc="-3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upload</a:t>
                      </a:r>
                      <a:r>
                        <a:rPr sz="1800" b="1" spc="-25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all</a:t>
                      </a:r>
                      <a:r>
                        <a:rPr sz="1800" b="1" spc="-3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materials</a:t>
                      </a:r>
                      <a:r>
                        <a:rPr sz="1800" b="1" spc="-3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for</a:t>
                      </a:r>
                      <a:r>
                        <a:rPr sz="1800" b="1" spc="-25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>
                          <a:latin typeface="Arial"/>
                          <a:cs typeface="Arial"/>
                        </a:rPr>
                        <a:t>Department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Chairpersons.</a:t>
                      </a:r>
                      <a:r>
                        <a:rPr sz="1800" b="1" spc="-4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Candidates</a:t>
                      </a:r>
                      <a:r>
                        <a:rPr sz="1800" b="1" spc="-3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upload</a:t>
                      </a:r>
                      <a:r>
                        <a:rPr sz="1800" b="1" spc="-25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two</a:t>
                      </a:r>
                      <a:r>
                        <a:rPr sz="1800" b="1" spc="-25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PDF</a:t>
                      </a:r>
                      <a:r>
                        <a:rPr sz="1800" b="1" spc="-3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files</a:t>
                      </a:r>
                      <a:r>
                        <a:rPr sz="1800" b="1" spc="-2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25">
                          <a:latin typeface="Arial"/>
                          <a:cs typeface="Arial"/>
                        </a:rPr>
                        <a:t>by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5:00</a:t>
                      </a:r>
                      <a:r>
                        <a:rPr sz="1800" b="1" spc="-4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25">
                          <a:latin typeface="Arial"/>
                          <a:cs typeface="Arial"/>
                        </a:rPr>
                        <a:t>pm.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12165965" cy="6858000"/>
            <a:chOff x="0" y="0"/>
            <a:chExt cx="12165965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65876" cy="68579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396725" y="1079811"/>
              <a:ext cx="1372235" cy="20320"/>
            </a:xfrm>
            <a:custGeom>
              <a:avLst/>
              <a:gdLst/>
              <a:ahLst/>
              <a:cxnLst/>
              <a:rect l="l" t="t" r="r" b="b"/>
              <a:pathLst>
                <a:path w="1372234" h="20319">
                  <a:moveTo>
                    <a:pt x="1372196" y="0"/>
                  </a:moveTo>
                  <a:lnTo>
                    <a:pt x="0" y="0"/>
                  </a:lnTo>
                  <a:lnTo>
                    <a:pt x="0" y="20046"/>
                  </a:lnTo>
                  <a:lnTo>
                    <a:pt x="1372196" y="20046"/>
                  </a:lnTo>
                  <a:lnTo>
                    <a:pt x="1372196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339715" y="6134266"/>
              <a:ext cx="356768" cy="501199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944137" y="436370"/>
            <a:ext cx="517842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PROMOTION</a:t>
            </a:r>
            <a:r>
              <a:rPr spc="-90"/>
              <a:t> </a:t>
            </a:r>
            <a:r>
              <a:t>REVIEW</a:t>
            </a:r>
            <a:r>
              <a:rPr spc="-60"/>
              <a:t> </a:t>
            </a:r>
            <a:r>
              <a:rPr spc="-10"/>
              <a:t>LEVELS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t>Learning</a:t>
            </a:r>
            <a:r>
              <a:rPr spc="-25"/>
              <a:t> </a:t>
            </a:r>
            <a:r>
              <a:t>with</a:t>
            </a:r>
            <a:r>
              <a:rPr spc="-5"/>
              <a:t> </a:t>
            </a:r>
            <a:r>
              <a:rPr spc="-10"/>
              <a:t>Purpose</a:t>
            </a: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830547"/>
              </p:ext>
            </p:extLst>
          </p:nvPr>
        </p:nvGraphicFramePr>
        <p:xfrm>
          <a:off x="2674391" y="1923872"/>
          <a:ext cx="7102475" cy="3451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5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1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3540">
                <a:tc gridSpan="2">
                  <a:txBody>
                    <a:bodyPr/>
                    <a:lstStyle/>
                    <a:p>
                      <a:pPr marR="135572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2000" b="1" spc="-2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202</a:t>
                      </a:r>
                      <a:r>
                        <a:rPr lang="en-US" sz="2000" b="1" spc="-2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90805">
                        <a:lnSpc>
                          <a:spcPts val="2195"/>
                        </a:lnSpc>
                      </a:pPr>
                      <a:r>
                        <a:rPr sz="2000">
                          <a:latin typeface="Arial"/>
                          <a:cs typeface="Arial"/>
                        </a:rPr>
                        <a:t>Oct.</a:t>
                      </a:r>
                      <a:r>
                        <a:rPr sz="2000" spc="-11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000" spc="-110">
                          <a:latin typeface="Arial"/>
                          <a:cs typeface="Arial"/>
                        </a:rPr>
                        <a:t>7</a:t>
                      </a:r>
                      <a:r>
                        <a:rPr sz="2000" spc="-135">
                          <a:latin typeface="Arial"/>
                          <a:cs typeface="Arial"/>
                        </a:rPr>
                        <a:t> </a:t>
                      </a:r>
                      <a:r>
                        <a:rPr sz="2000">
                          <a:latin typeface="Arial"/>
                          <a:cs typeface="Arial"/>
                        </a:rPr>
                        <a:t>–</a:t>
                      </a:r>
                      <a:r>
                        <a:rPr sz="2000" spc="-6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5">
                          <a:latin typeface="Arial"/>
                          <a:cs typeface="Arial"/>
                        </a:rPr>
                        <a:t>2</a:t>
                      </a:r>
                      <a:r>
                        <a:rPr lang="en-US" sz="2000" spc="-25">
                          <a:latin typeface="Arial"/>
                          <a:cs typeface="Arial"/>
                        </a:rPr>
                        <a:t>8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2195"/>
                        </a:lnSpc>
                      </a:pPr>
                      <a:r>
                        <a:rPr sz="2000" spc="-10">
                          <a:latin typeface="Arial"/>
                          <a:cs typeface="Arial"/>
                        </a:rPr>
                        <a:t>Department</a:t>
                      </a:r>
                      <a:r>
                        <a:rPr sz="2000" spc="-110">
                          <a:latin typeface="Arial"/>
                          <a:cs typeface="Arial"/>
                        </a:rPr>
                        <a:t> </a:t>
                      </a:r>
                      <a:r>
                        <a:rPr sz="2000">
                          <a:latin typeface="Arial"/>
                          <a:cs typeface="Arial"/>
                        </a:rPr>
                        <a:t>Personnel</a:t>
                      </a:r>
                      <a:r>
                        <a:rPr sz="2000" spc="-10">
                          <a:latin typeface="Arial"/>
                          <a:cs typeface="Arial"/>
                        </a:rPr>
                        <a:t> Committee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90805">
                        <a:lnSpc>
                          <a:spcPts val="2320"/>
                        </a:lnSpc>
                      </a:pPr>
                      <a:r>
                        <a:rPr sz="2000">
                          <a:latin typeface="Arial"/>
                          <a:cs typeface="Arial"/>
                        </a:rPr>
                        <a:t>Oct.</a:t>
                      </a:r>
                      <a:r>
                        <a:rPr sz="2000" spc="-75">
                          <a:latin typeface="Arial"/>
                          <a:cs typeface="Arial"/>
                        </a:rPr>
                        <a:t> </a:t>
                      </a:r>
                      <a:r>
                        <a:rPr sz="2000">
                          <a:latin typeface="Arial"/>
                          <a:cs typeface="Arial"/>
                        </a:rPr>
                        <a:t>2</a:t>
                      </a:r>
                      <a:r>
                        <a:rPr lang="en-US" sz="2000">
                          <a:latin typeface="Arial"/>
                          <a:cs typeface="Arial"/>
                        </a:rPr>
                        <a:t>8</a:t>
                      </a:r>
                      <a:r>
                        <a:rPr sz="2000" spc="-50">
                          <a:latin typeface="Arial"/>
                          <a:cs typeface="Arial"/>
                        </a:rPr>
                        <a:t> </a:t>
                      </a:r>
                      <a:r>
                        <a:rPr sz="2000">
                          <a:latin typeface="Arial"/>
                          <a:cs typeface="Arial"/>
                        </a:rPr>
                        <a:t>–</a:t>
                      </a:r>
                      <a:r>
                        <a:rPr sz="2000" spc="-55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30">
                          <a:latin typeface="Arial"/>
                          <a:cs typeface="Arial"/>
                        </a:rPr>
                        <a:t>Nov.</a:t>
                      </a:r>
                      <a:r>
                        <a:rPr sz="2000" spc="-135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5">
                          <a:latin typeface="Arial"/>
                          <a:cs typeface="Arial"/>
                        </a:rPr>
                        <a:t>1</a:t>
                      </a:r>
                      <a:r>
                        <a:rPr lang="en-US" sz="2000" spc="-25">
                          <a:latin typeface="Arial"/>
                          <a:cs typeface="Arial"/>
                        </a:rPr>
                        <a:t>2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2320"/>
                        </a:lnSpc>
                      </a:pPr>
                      <a:r>
                        <a:rPr sz="2000" spc="-10">
                          <a:latin typeface="Arial"/>
                          <a:cs typeface="Arial"/>
                        </a:rPr>
                        <a:t>Department</a:t>
                      </a:r>
                      <a:r>
                        <a:rPr sz="2000" spc="-9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0">
                          <a:latin typeface="Arial"/>
                          <a:cs typeface="Arial"/>
                        </a:rPr>
                        <a:t>Chair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2000" spc="-30">
                          <a:latin typeface="Arial"/>
                          <a:cs typeface="Arial"/>
                        </a:rPr>
                        <a:t>Nov.</a:t>
                      </a:r>
                      <a:r>
                        <a:rPr sz="2000" spc="-14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0">
                          <a:latin typeface="Arial"/>
                          <a:cs typeface="Arial"/>
                        </a:rPr>
                        <a:t>1</a:t>
                      </a:r>
                      <a:r>
                        <a:rPr lang="en-US" sz="2000" spc="-50">
                          <a:latin typeface="Arial"/>
                          <a:cs typeface="Arial"/>
                        </a:rPr>
                        <a:t>2</a:t>
                      </a:r>
                      <a:r>
                        <a:rPr sz="2000" spc="-170">
                          <a:latin typeface="Arial"/>
                          <a:cs typeface="Arial"/>
                        </a:rPr>
                        <a:t> </a:t>
                      </a:r>
                      <a:r>
                        <a:rPr sz="2000">
                          <a:latin typeface="Arial"/>
                          <a:cs typeface="Arial"/>
                        </a:rPr>
                        <a:t>–</a:t>
                      </a:r>
                      <a:r>
                        <a:rPr sz="2000" spc="-40">
                          <a:latin typeface="Arial"/>
                          <a:cs typeface="Arial"/>
                        </a:rPr>
                        <a:t> </a:t>
                      </a:r>
                      <a:r>
                        <a:rPr sz="2000">
                          <a:latin typeface="Arial"/>
                          <a:cs typeface="Arial"/>
                        </a:rPr>
                        <a:t>Dec.</a:t>
                      </a:r>
                      <a:r>
                        <a:rPr sz="2000" spc="-5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000" spc="-50">
                          <a:latin typeface="Arial"/>
                          <a:cs typeface="Arial"/>
                        </a:rPr>
                        <a:t>2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2000">
                          <a:latin typeface="Arial"/>
                          <a:cs typeface="Arial"/>
                        </a:rPr>
                        <a:t>College</a:t>
                      </a:r>
                      <a:r>
                        <a:rPr sz="2000" spc="-70">
                          <a:latin typeface="Arial"/>
                          <a:cs typeface="Arial"/>
                        </a:rPr>
                        <a:t> </a:t>
                      </a:r>
                      <a:r>
                        <a:rPr sz="2000">
                          <a:latin typeface="Arial"/>
                          <a:cs typeface="Arial"/>
                        </a:rPr>
                        <a:t>Personnel</a:t>
                      </a:r>
                      <a:r>
                        <a:rPr sz="2000" spc="-55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">
                          <a:latin typeface="Arial"/>
                          <a:cs typeface="Arial"/>
                        </a:rPr>
                        <a:t>Committee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540">
                <a:tc gridSpan="2">
                  <a:txBody>
                    <a:bodyPr/>
                    <a:lstStyle/>
                    <a:p>
                      <a:pPr marR="135572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000" b="1" spc="-2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202</a:t>
                      </a:r>
                      <a:r>
                        <a:rPr lang="en-US" sz="2000" b="1" spc="-20">
                          <a:solidFill>
                            <a:srgbClr val="0070C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000">
                          <a:latin typeface="Arial"/>
                          <a:cs typeface="Arial"/>
                        </a:rPr>
                        <a:t>Dec.</a:t>
                      </a:r>
                      <a:r>
                        <a:rPr sz="2000" spc="-9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000" spc="-90">
                          <a:latin typeface="Arial"/>
                          <a:cs typeface="Arial"/>
                        </a:rPr>
                        <a:t>2</a:t>
                      </a:r>
                      <a:r>
                        <a:rPr sz="2000">
                          <a:latin typeface="Arial"/>
                          <a:cs typeface="Arial"/>
                        </a:rPr>
                        <a:t>,</a:t>
                      </a:r>
                      <a:r>
                        <a:rPr sz="2000" spc="-55">
                          <a:latin typeface="Arial"/>
                          <a:cs typeface="Arial"/>
                        </a:rPr>
                        <a:t> </a:t>
                      </a:r>
                      <a:r>
                        <a:rPr sz="2000">
                          <a:latin typeface="Arial"/>
                          <a:cs typeface="Arial"/>
                        </a:rPr>
                        <a:t>202</a:t>
                      </a:r>
                      <a:r>
                        <a:rPr lang="en-US" sz="2000">
                          <a:latin typeface="Arial"/>
                          <a:cs typeface="Arial"/>
                        </a:rPr>
                        <a:t>4</a:t>
                      </a:r>
                      <a:r>
                        <a:rPr sz="2000" spc="-70">
                          <a:latin typeface="Arial"/>
                          <a:cs typeface="Arial"/>
                        </a:rPr>
                        <a:t> </a:t>
                      </a:r>
                      <a:r>
                        <a:rPr sz="2000">
                          <a:latin typeface="Arial"/>
                          <a:cs typeface="Arial"/>
                        </a:rPr>
                        <a:t>–</a:t>
                      </a:r>
                      <a:r>
                        <a:rPr sz="2000" spc="-50">
                          <a:latin typeface="Arial"/>
                          <a:cs typeface="Arial"/>
                        </a:rPr>
                        <a:t> </a:t>
                      </a:r>
                      <a:r>
                        <a:rPr sz="2000">
                          <a:latin typeface="Arial"/>
                          <a:cs typeface="Arial"/>
                        </a:rPr>
                        <a:t>Jan.</a:t>
                      </a:r>
                      <a:r>
                        <a:rPr sz="2000" spc="-7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000" spc="-50">
                          <a:latin typeface="Arial"/>
                          <a:cs typeface="Arial"/>
                        </a:rPr>
                        <a:t>13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000" spc="-20">
                          <a:latin typeface="Arial"/>
                          <a:cs typeface="Arial"/>
                        </a:rPr>
                        <a:t>Dean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2000">
                          <a:latin typeface="Arial"/>
                          <a:cs typeface="Arial"/>
                        </a:rPr>
                        <a:t>Jan.</a:t>
                      </a:r>
                      <a:r>
                        <a:rPr sz="2000" spc="-7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000" spc="-75">
                          <a:latin typeface="Arial"/>
                          <a:cs typeface="Arial"/>
                        </a:rPr>
                        <a:t>13</a:t>
                      </a:r>
                      <a:r>
                        <a:rPr sz="2000" spc="-105">
                          <a:latin typeface="Arial"/>
                          <a:cs typeface="Arial"/>
                        </a:rPr>
                        <a:t> </a:t>
                      </a:r>
                      <a:r>
                        <a:rPr sz="2000">
                          <a:latin typeface="Arial"/>
                          <a:cs typeface="Arial"/>
                        </a:rPr>
                        <a:t>–</a:t>
                      </a:r>
                      <a:r>
                        <a:rPr sz="2000" spc="-40">
                          <a:latin typeface="Arial"/>
                          <a:cs typeface="Arial"/>
                        </a:rPr>
                        <a:t> </a:t>
                      </a:r>
                      <a:r>
                        <a:rPr sz="2000">
                          <a:latin typeface="Arial"/>
                          <a:cs typeface="Arial"/>
                        </a:rPr>
                        <a:t>Feb.</a:t>
                      </a:r>
                      <a:r>
                        <a:rPr sz="2000" spc="-6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000" spc="-35">
                          <a:latin typeface="Arial"/>
                          <a:cs typeface="Arial"/>
                        </a:rPr>
                        <a:t>6,7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>
                          <a:latin typeface="Arial"/>
                          <a:cs typeface="Arial"/>
                        </a:rPr>
                        <a:t>University</a:t>
                      </a:r>
                      <a:r>
                        <a:rPr sz="2000" spc="-95">
                          <a:latin typeface="Arial"/>
                          <a:cs typeface="Arial"/>
                        </a:rPr>
                        <a:t> </a:t>
                      </a:r>
                      <a:r>
                        <a:rPr sz="2000">
                          <a:latin typeface="Arial"/>
                          <a:cs typeface="Arial"/>
                        </a:rPr>
                        <a:t>Rank</a:t>
                      </a:r>
                      <a:r>
                        <a:rPr sz="2000" spc="-80">
                          <a:latin typeface="Arial"/>
                          <a:cs typeface="Arial"/>
                        </a:rPr>
                        <a:t> </a:t>
                      </a:r>
                      <a:r>
                        <a:rPr sz="2000">
                          <a:latin typeface="Arial"/>
                          <a:cs typeface="Arial"/>
                        </a:rPr>
                        <a:t>and</a:t>
                      </a:r>
                      <a:r>
                        <a:rPr sz="2000" spc="-8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">
                          <a:latin typeface="Arial"/>
                          <a:cs typeface="Arial"/>
                        </a:rPr>
                        <a:t>Tenure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2000">
                          <a:latin typeface="Arial"/>
                          <a:cs typeface="Arial"/>
                        </a:rPr>
                        <a:t>Feb.</a:t>
                      </a:r>
                      <a:r>
                        <a:rPr sz="2000" spc="-7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000" spc="-20">
                          <a:latin typeface="Arial"/>
                          <a:cs typeface="Arial"/>
                        </a:rPr>
                        <a:t>6,7</a:t>
                      </a:r>
                      <a:r>
                        <a:rPr sz="2000" spc="-110">
                          <a:latin typeface="Arial"/>
                          <a:cs typeface="Arial"/>
                        </a:rPr>
                        <a:t> </a:t>
                      </a:r>
                      <a:r>
                        <a:rPr sz="2000">
                          <a:latin typeface="Arial"/>
                          <a:cs typeface="Arial"/>
                        </a:rPr>
                        <a:t>–</a:t>
                      </a:r>
                      <a:r>
                        <a:rPr sz="2000" spc="-50">
                          <a:latin typeface="Arial"/>
                          <a:cs typeface="Arial"/>
                        </a:rPr>
                        <a:t> </a:t>
                      </a:r>
                      <a:r>
                        <a:rPr sz="2000">
                          <a:latin typeface="Arial"/>
                          <a:cs typeface="Arial"/>
                        </a:rPr>
                        <a:t>March</a:t>
                      </a:r>
                      <a:r>
                        <a:rPr sz="2000" spc="-5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000" spc="-50">
                          <a:latin typeface="Arial"/>
                          <a:cs typeface="Arial"/>
                        </a:rPr>
                        <a:t>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2000" spc="-10">
                          <a:latin typeface="Arial"/>
                          <a:cs typeface="Arial"/>
                        </a:rPr>
                        <a:t>Provost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000">
                          <a:latin typeface="Arial"/>
                          <a:cs typeface="Arial"/>
                        </a:rPr>
                        <a:t>March</a:t>
                      </a:r>
                      <a:r>
                        <a:rPr sz="2000" spc="-5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000" spc="-55">
                          <a:latin typeface="Arial"/>
                          <a:cs typeface="Arial"/>
                        </a:rPr>
                        <a:t>3</a:t>
                      </a:r>
                      <a:r>
                        <a:rPr sz="2000" spc="-95">
                          <a:latin typeface="Arial"/>
                          <a:cs typeface="Arial"/>
                        </a:rPr>
                        <a:t> </a:t>
                      </a:r>
                      <a:r>
                        <a:rPr sz="2000">
                          <a:latin typeface="Arial"/>
                          <a:cs typeface="Arial"/>
                        </a:rPr>
                        <a:t>–</a:t>
                      </a:r>
                      <a:r>
                        <a:rPr sz="2000" spc="-55">
                          <a:latin typeface="Arial"/>
                          <a:cs typeface="Arial"/>
                        </a:rPr>
                        <a:t> </a:t>
                      </a:r>
                      <a:r>
                        <a:rPr sz="2000">
                          <a:latin typeface="Arial"/>
                          <a:cs typeface="Arial"/>
                        </a:rPr>
                        <a:t>April</a:t>
                      </a:r>
                      <a:r>
                        <a:rPr sz="2000" spc="-2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000" spc="-50">
                          <a:latin typeface="Arial"/>
                          <a:cs typeface="Arial"/>
                        </a:rPr>
                        <a:t>7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000" spc="-10">
                          <a:latin typeface="Arial"/>
                          <a:cs typeface="Arial"/>
                        </a:rPr>
                        <a:t>Chancellor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5510677650D24AAB8FBDE975516092" ma:contentTypeVersion="14" ma:contentTypeDescription="Create a new document." ma:contentTypeScope="" ma:versionID="5a22b8292e9152ba92b041510d5acc2e">
  <xsd:schema xmlns:xsd="http://www.w3.org/2001/XMLSchema" xmlns:xs="http://www.w3.org/2001/XMLSchema" xmlns:p="http://schemas.microsoft.com/office/2006/metadata/properties" xmlns:ns2="3b30d200-f85e-4ca9-bd3e-de27eacad1b9" xmlns:ns3="62812252-2f72-4f8b-a22a-162cc98de015" targetNamespace="http://schemas.microsoft.com/office/2006/metadata/properties" ma:root="true" ma:fieldsID="8d979ef78f9fbdc372a5d6820310a805" ns2:_="" ns3:_="">
    <xsd:import namespace="3b30d200-f85e-4ca9-bd3e-de27eacad1b9"/>
    <xsd:import namespace="62812252-2f72-4f8b-a22a-162cc98de0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30d200-f85e-4ca9-bd3e-de27eacad1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78da7e02-c50b-437b-91ea-1e34890a05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812252-2f72-4f8b-a22a-162cc98de01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ae5fa931-b31e-47d4-9b65-aed1c40b862d}" ma:internalName="TaxCatchAll" ma:showField="CatchAllData" ma:web="62812252-2f72-4f8b-a22a-162cc98de0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E82039-A24D-4FA1-8E07-E2B07F836CAA}">
  <ds:schemaRefs>
    <ds:schemaRef ds:uri="3b30d200-f85e-4ca9-bd3e-de27eacad1b9"/>
    <ds:schemaRef ds:uri="62812252-2f72-4f8b-a22a-162cc98de01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259A423-EC62-4F04-B98B-88184A9E0A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1220</Words>
  <Application>Microsoft Office PowerPoint</Application>
  <PresentationFormat>Custom</PresentationFormat>
  <Paragraphs>155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 Unicode MS</vt:lpstr>
      <vt:lpstr>Arial</vt:lpstr>
      <vt:lpstr>Arial-BoldItalicMT</vt:lpstr>
      <vt:lpstr>Calibri</vt:lpstr>
      <vt:lpstr>Courier New</vt:lpstr>
      <vt:lpstr>Verdana-BoldItalic</vt:lpstr>
      <vt:lpstr>Office Theme</vt:lpstr>
      <vt:lpstr>PROVOST’S PROMOTION WORKSHOP</vt:lpstr>
      <vt:lpstr>A QUICK POLL – SHOW OF HANDS</vt:lpstr>
      <vt:lpstr>WORKSHOP GOALS</vt:lpstr>
      <vt:lpstr>AREAS OF EVALUATION</vt:lpstr>
      <vt:lpstr>DEMONSTRATING EXCELLENCE</vt:lpstr>
      <vt:lpstr>DEMONSTRATING EXCELLENCE</vt:lpstr>
      <vt:lpstr>GUIDELINE UPDATES &amp; REMINDERS</vt:lpstr>
      <vt:lpstr>PROMOTION PROCESS TIMELINE</vt:lpstr>
      <vt:lpstr>PROMOTION REVIEW LEVELS</vt:lpstr>
      <vt:lpstr>CANDIDATE MATERIALS</vt:lpstr>
      <vt:lpstr>SUPPLEMENTAL MATERIALS (pdf #2)</vt:lpstr>
      <vt:lpstr>PANEL: RECENT PERSPECTIVES ON THE PROMOTION PROCESS</vt:lpstr>
      <vt:lpstr>PROMOTION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Provost's Teaching and Clinical Faculty Workshop Slides 2023-24</dc:title>
  <cp:keywords>WCAG 2.0</cp:keywords>
  <cp:lastModifiedBy>Coury, Daniel M</cp:lastModifiedBy>
  <cp:revision>2</cp:revision>
  <dcterms:created xsi:type="dcterms:W3CDTF">2024-02-22T15:24:57Z</dcterms:created>
  <dcterms:modified xsi:type="dcterms:W3CDTF">2024-05-03T13:12:48Z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2023-05-11T00:00:00Z</vt:filetime>
  </property>
  <property fmtid="{D5CDD505-2E9C-101B-9397-08002B2CF9AE}" pid="3" name="LastSaved">
    <vt:filetime>2024-02-22T00:00:00Z</vt:filetime>
  </property>
  <property fmtid="{D5CDD505-2E9C-101B-9397-08002B2CF9AE}" pid="4" name="Producer">
    <vt:lpwstr>Equidox 5</vt:lpwstr>
  </property>
</Properties>
</file>